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3"/>
  </p:sldMasterIdLst>
  <p:notesMasterIdLst>
    <p:notesMasterId r:id="rId37"/>
  </p:notesMasterIdLst>
  <p:handoutMasterIdLst>
    <p:handoutMasterId r:id="rId38"/>
  </p:handoutMasterIdLst>
  <p:sldIdLst>
    <p:sldId id="1440" r:id="rId4"/>
    <p:sldId id="1564" r:id="rId5"/>
    <p:sldId id="1408" r:id="rId6"/>
    <p:sldId id="1364" r:id="rId7"/>
    <p:sldId id="1544" r:id="rId8"/>
    <p:sldId id="1538" r:id="rId9"/>
    <p:sldId id="1561" r:id="rId10"/>
    <p:sldId id="1545" r:id="rId11"/>
    <p:sldId id="1559" r:id="rId12"/>
    <p:sldId id="1506" r:id="rId13"/>
    <p:sldId id="1541" r:id="rId14"/>
    <p:sldId id="1560" r:id="rId15"/>
    <p:sldId id="1543" r:id="rId16"/>
    <p:sldId id="1567" r:id="rId17"/>
    <p:sldId id="1568" r:id="rId18"/>
    <p:sldId id="1512" r:id="rId19"/>
    <p:sldId id="1513" r:id="rId20"/>
    <p:sldId id="1542" r:id="rId21"/>
    <p:sldId id="1546" r:id="rId22"/>
    <p:sldId id="1547" r:id="rId23"/>
    <p:sldId id="1551" r:id="rId24"/>
    <p:sldId id="1563" r:id="rId25"/>
    <p:sldId id="1548" r:id="rId26"/>
    <p:sldId id="1525" r:id="rId27"/>
    <p:sldId id="1550" r:id="rId28"/>
    <p:sldId id="1533" r:id="rId29"/>
    <p:sldId id="1521" r:id="rId30"/>
    <p:sldId id="1531" r:id="rId31"/>
    <p:sldId id="1555" r:id="rId32"/>
    <p:sldId id="1556" r:id="rId33"/>
    <p:sldId id="1562" r:id="rId34"/>
    <p:sldId id="1404" r:id="rId35"/>
    <p:sldId id="1530" r:id="rId36"/>
  </p:sldIdLst>
  <p:sldSz cx="9144000" cy="6858000" type="letter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rgbClr val="2D2D8A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2D2D8A"/>
    <a:srgbClr val="FFFF00"/>
    <a:srgbClr val="0000FF"/>
    <a:srgbClr val="0099CC"/>
    <a:srgbClr val="CCCC00"/>
    <a:srgbClr val="FFFF99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09"/>
  </p:normalViewPr>
  <p:slideViewPr>
    <p:cSldViewPr snapToGrid="0">
      <p:cViewPr varScale="1">
        <p:scale>
          <a:sx n="68" d="100"/>
          <a:sy n="68" d="100"/>
        </p:scale>
        <p:origin x="162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A829ED2-0055-4007-8752-DD932B9989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11" tIns="43604" rIns="87211" bIns="43604" numCol="1" anchor="t" anchorCtr="0" compatLnSpc="1">
            <a:prstTxWarp prst="textNoShape">
              <a:avLst/>
            </a:prstTxWarp>
          </a:bodyPr>
          <a:lstStyle>
            <a:lvl1pPr defTabSz="871538">
              <a:defRPr sz="110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en-IE" altLang="en-GB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4C51033-1442-486C-B575-635E7C053A3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11" tIns="43604" rIns="87211" bIns="43604" numCol="1" anchor="t" anchorCtr="0" compatLnSpc="1">
            <a:prstTxWarp prst="textNoShape">
              <a:avLst/>
            </a:prstTxWarp>
          </a:bodyPr>
          <a:lstStyle>
            <a:lvl1pPr algn="r" defTabSz="871538">
              <a:defRPr sz="110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en-IE" altLang="en-GB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E4D395F-C5CA-4C27-A528-D48276A0CDF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63650" y="722313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16F669E1-AE1F-4CE6-AD35-D48742162AE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313" y="4560888"/>
            <a:ext cx="5362575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11" tIns="43604" rIns="87211" bIns="436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noProof="0"/>
              <a:t>Click to edit Master text styles</a:t>
            </a:r>
          </a:p>
          <a:p>
            <a:pPr lvl="1"/>
            <a:r>
              <a:rPr lang="en-GB" altLang="en-GB" noProof="0"/>
              <a:t>Second level</a:t>
            </a:r>
          </a:p>
          <a:p>
            <a:pPr lvl="2"/>
            <a:r>
              <a:rPr lang="en-GB" altLang="en-GB" noProof="0"/>
              <a:t>Third level</a:t>
            </a:r>
          </a:p>
          <a:p>
            <a:pPr lvl="3"/>
            <a:r>
              <a:rPr lang="en-GB" altLang="en-GB" noProof="0"/>
              <a:t>Fourth level</a:t>
            </a:r>
          </a:p>
          <a:p>
            <a:pPr lvl="4"/>
            <a:r>
              <a:rPr lang="en-GB" altLang="en-GB" noProof="0"/>
              <a:t>Fifth level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83BAFF50-7D1C-4D4F-85A1-304B88C8F41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11" tIns="43604" rIns="87211" bIns="43604" numCol="1" anchor="b" anchorCtr="0" compatLnSpc="1">
            <a:prstTxWarp prst="textNoShape">
              <a:avLst/>
            </a:prstTxWarp>
          </a:bodyPr>
          <a:lstStyle>
            <a:lvl1pPr defTabSz="871538">
              <a:defRPr sz="110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en-IE" altLang="en-GB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3DE76DF8-4CBD-42EE-813E-AB62A7DE1F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1775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11" tIns="43604" rIns="87211" bIns="43604" numCol="1" anchor="b" anchorCtr="0" compatLnSpc="1">
            <a:prstTxWarp prst="textNoShape">
              <a:avLst/>
            </a:prstTxWarp>
          </a:bodyPr>
          <a:lstStyle>
            <a:lvl1pPr algn="r" defTabSz="871538">
              <a:defRPr sz="1100" smtClean="0">
                <a:solidFill>
                  <a:schemeClr val="tx1"/>
                </a:solidFill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D3AEB493-CC92-48AD-91CF-A0379E0E6D56}" type="slidenum">
              <a:rPr lang="en-IE" altLang="es-ES_tradnl"/>
              <a:pPr>
                <a:defRPr/>
              </a:pPr>
              <a:t>‹#›</a:t>
            </a:fld>
            <a:endParaRPr lang="en-IE" alt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DBC1F438-C2B9-445E-9787-8D2C2C76CD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19138"/>
            <a:ext cx="4802187" cy="3602037"/>
          </a:xfrm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185830C1-5A5F-4220-9C11-286FA3492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/>
          <a:lstStyle/>
          <a:p>
            <a:endParaRPr lang="de-AT" altLang="es-ES_tradnl">
              <a:latin typeface="Times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81C5A830-C955-46C3-B42C-74B9401CAD1B}"/>
              </a:ext>
            </a:extLst>
          </p:cNvPr>
          <p:cNvSpPr txBox="1">
            <a:spLocks noGrp="1"/>
          </p:cNvSpPr>
          <p:nvPr/>
        </p:nvSpPr>
        <p:spPr bwMode="auto">
          <a:xfrm>
            <a:off x="4143375" y="9118600"/>
            <a:ext cx="31718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 anchor="b"/>
          <a:lstStyle>
            <a:lvl1pPr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596B9410-F284-4A75-B317-E3A2C7FC294F}" type="slidenum">
              <a:rPr lang="es-ES" altLang="es-ES_tradnl" sz="1200">
                <a:solidFill>
                  <a:schemeClr val="tx1"/>
                </a:solidFill>
                <a:latin typeface="Times New Roman" panose="02020603050405020304" pitchFamily="18" charset="0"/>
              </a:rPr>
              <a:pPr algn="r" eaLnBrk="1" hangingPunct="1"/>
              <a:t>5</a:t>
            </a:fld>
            <a:endParaRPr lang="es-ES" altLang="es-ES_tradnl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4C5796AD-0834-4A9D-A6C6-D813D761D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3775" cy="3602037"/>
          </a:xfrm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CE46713D-7567-462A-91AE-F39D24504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/>
          <a:lstStyle/>
          <a:p>
            <a:endParaRPr lang="de-AT" altLang="en-US">
              <a:latin typeface="Times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8AC90956-BF2E-4D53-89B4-DDD5B95D5D4D}"/>
              </a:ext>
            </a:extLst>
          </p:cNvPr>
          <p:cNvSpPr txBox="1">
            <a:spLocks noGrp="1"/>
          </p:cNvSpPr>
          <p:nvPr/>
        </p:nvSpPr>
        <p:spPr bwMode="auto">
          <a:xfrm>
            <a:off x="4143375" y="9120188"/>
            <a:ext cx="317182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 anchor="b"/>
          <a:lstStyle>
            <a:lvl1pPr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17D26739-2629-46F7-B56C-EA1A566DC801}" type="slidenum">
              <a:rPr lang="es-ES" altLang="en-US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 algn="r" eaLnBrk="1" hangingPunct="1"/>
              <a:t>7</a:t>
            </a:fld>
            <a:endParaRPr lang="es-ES" altLang="en-US" sz="120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A2FE0E48-2943-462B-877F-684736115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3775" cy="3602037"/>
          </a:xfrm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F44958A0-02C1-4457-8C34-F0FFFF752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/>
          <a:lstStyle/>
          <a:p>
            <a:endParaRPr lang="de-AT" altLang="en-US">
              <a:latin typeface="Times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F2305918-FA74-493E-9910-F1693319DDF6}"/>
              </a:ext>
            </a:extLst>
          </p:cNvPr>
          <p:cNvSpPr txBox="1">
            <a:spLocks noGrp="1"/>
          </p:cNvSpPr>
          <p:nvPr/>
        </p:nvSpPr>
        <p:spPr bwMode="auto">
          <a:xfrm>
            <a:off x="4143375" y="9120188"/>
            <a:ext cx="317182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 anchor="b"/>
          <a:lstStyle>
            <a:lvl1pPr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923925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941FE9EA-411C-4F58-AFCD-7FC2FB80E9D4}" type="slidenum">
              <a:rPr lang="es-ES" altLang="en-US"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 algn="r" eaLnBrk="1" hangingPunct="1"/>
              <a:t>8</a:t>
            </a:fld>
            <a:endParaRPr lang="es-ES" altLang="en-US" sz="120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8526265-5408-4EC4-9410-FB4E9B30BC9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68413" y="723900"/>
            <a:ext cx="4792662" cy="3594100"/>
          </a:xfrm>
          <a:ln/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BDD8EC2-B213-400C-8629-F606C5F3890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974725" y="4562475"/>
            <a:ext cx="5365750" cy="4314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Times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B9DBA646-B7AB-4F97-9D39-CE1955AE369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68413" y="723900"/>
            <a:ext cx="4792662" cy="3594100"/>
          </a:xfrm>
          <a:ln/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C06121C7-B67B-4E7D-86DA-7EFD1B05003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974725" y="4562475"/>
            <a:ext cx="5365750" cy="4314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Times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17936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66283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0213" y="228600"/>
            <a:ext cx="2030412" cy="6248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42013" cy="6248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5985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124825" cy="609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019175"/>
            <a:ext cx="3986213" cy="5457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413" y="1019175"/>
            <a:ext cx="3986212" cy="5457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23728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228600"/>
            <a:ext cx="8124825" cy="6248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7411165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86913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396454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19175"/>
            <a:ext cx="3986213" cy="545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413" y="1019175"/>
            <a:ext cx="3986212" cy="545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25700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7672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80936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931474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43659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53268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8">
            <a:extLst>
              <a:ext uri="{FF2B5EF4-FFF2-40B4-BE49-F238E27FC236}">
                <a16:creationId xmlns:a16="http://schemas.microsoft.com/office/drawing/2014/main" id="{B381DE78-63F6-400B-9270-88A00CD453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81248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_tradnl"/>
              <a:t>Click to edit Master title style</a:t>
            </a:r>
          </a:p>
        </p:txBody>
      </p:sp>
      <p:sp>
        <p:nvSpPr>
          <p:cNvPr id="1027" name="Rectangle 49">
            <a:extLst>
              <a:ext uri="{FF2B5EF4-FFF2-40B4-BE49-F238E27FC236}">
                <a16:creationId xmlns:a16="http://schemas.microsoft.com/office/drawing/2014/main" id="{F0D76FEC-0A1C-48FA-B6B3-C9B0E3B8E7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19175"/>
            <a:ext cx="812482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_tradnl"/>
              <a:t>Click to edit Master text styles</a:t>
            </a:r>
          </a:p>
          <a:p>
            <a:pPr lvl="1"/>
            <a:r>
              <a:rPr lang="en-GB" altLang="es-ES_tradnl"/>
              <a:t>Second level</a:t>
            </a:r>
          </a:p>
          <a:p>
            <a:pPr lvl="2"/>
            <a:r>
              <a:rPr lang="en-GB" altLang="es-ES_tradnl"/>
              <a:t>Third level</a:t>
            </a:r>
          </a:p>
          <a:p>
            <a:pPr lvl="3"/>
            <a:r>
              <a:rPr lang="en-GB" altLang="es-ES_tradnl"/>
              <a:t>Fourth level</a:t>
            </a:r>
          </a:p>
          <a:p>
            <a:pPr lvl="4"/>
            <a:r>
              <a:rPr lang="en-GB" altLang="es-ES_tradnl"/>
              <a:t>Fifth level</a:t>
            </a:r>
          </a:p>
        </p:txBody>
      </p:sp>
      <p:sp>
        <p:nvSpPr>
          <p:cNvPr id="1028" name="Line 52">
            <a:extLst>
              <a:ext uri="{FF2B5EF4-FFF2-40B4-BE49-F238E27FC236}">
                <a16:creationId xmlns:a16="http://schemas.microsoft.com/office/drawing/2014/main" id="{C07178A0-4876-4B2C-95CD-21767B7419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800100"/>
            <a:ext cx="8810625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1029" name="Line 53">
            <a:extLst>
              <a:ext uri="{FF2B5EF4-FFF2-40B4-BE49-F238E27FC236}">
                <a16:creationId xmlns:a16="http://schemas.microsoft.com/office/drawing/2014/main" id="{7EE8206E-DD8E-4310-9078-35532F84569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553200"/>
            <a:ext cx="8810625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1079" name="Text Box 55">
            <a:extLst>
              <a:ext uri="{FF2B5EF4-FFF2-40B4-BE49-F238E27FC236}">
                <a16:creationId xmlns:a16="http://schemas.microsoft.com/office/drawing/2014/main" id="{8776CEA6-2559-4124-90E2-ED1DC3370D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58200" y="6553200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fld id="{8183F15A-80B6-4048-938F-9A2EA97BF591}" type="slidenum">
              <a:rPr lang="en-IE" altLang="es-ES_tradnl" sz="1400" smtClean="0">
                <a:solidFill>
                  <a:srgbClr val="99CCFF"/>
                </a:solidFill>
                <a:latin typeface="Arial" panose="020B0604020202020204" pitchFamily="34" charset="0"/>
              </a:rPr>
              <a:pPr>
                <a:defRPr/>
              </a:pPr>
              <a:t>‹#›</a:t>
            </a:fld>
            <a:endParaRPr lang="en-IE" altLang="es-ES_tradnl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1" name="Rectangle 58">
            <a:extLst>
              <a:ext uri="{FF2B5EF4-FFF2-40B4-BE49-F238E27FC236}">
                <a16:creationId xmlns:a16="http://schemas.microsoft.com/office/drawing/2014/main" id="{F125FB7D-0FA3-453C-813A-B6764821A7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186238" y="30289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GB" altLang="es-ES_tradnl" sz="2000" b="1">
              <a:solidFill>
                <a:schemeClr val="tx1"/>
              </a:solidFill>
              <a:latin typeface="B Frutiger Bold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lr>
          <a:srgbClr val="CC3300"/>
        </a:buClr>
        <a:buSzPct val="50000"/>
        <a:buFont typeface="Wingdings" panose="05000000000000000000" pitchFamily="2" charset="2"/>
        <a:buChar char="n"/>
        <a:defRPr sz="2400">
          <a:solidFill>
            <a:srgbClr val="000080"/>
          </a:solidFill>
          <a:latin typeface="+mn-lt"/>
          <a:ea typeface="ＭＳ Ｐゴシック" charset="0"/>
          <a:cs typeface="+mn-cs"/>
        </a:defRPr>
      </a:lvl1pPr>
      <a:lvl2pPr marL="819150" indent="-285750" algn="l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SzPct val="50000"/>
        <a:buFont typeface="Wingdings" panose="05000000000000000000" pitchFamily="2" charset="2"/>
        <a:buChar char="n"/>
        <a:defRPr sz="2000">
          <a:solidFill>
            <a:srgbClr val="000080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R Frutiger Roman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R Frutiger Roman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R Frutiger Roman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R Frutiger Roman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R Frutiger Roman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R Frutiger Roman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R Frutiger Roman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4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image" Target="../media/image49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wmf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6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5" Type="http://schemas.openxmlformats.org/officeDocument/2006/relationships/image" Target="../media/image70.jpeg"/><Relationship Id="rId4" Type="http://schemas.openxmlformats.org/officeDocument/2006/relationships/image" Target="../media/image69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3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wmf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2.png"/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emf"/><Relationship Id="rId18" Type="http://schemas.openxmlformats.org/officeDocument/2006/relationships/image" Target="../media/image28.png"/><Relationship Id="rId3" Type="http://schemas.openxmlformats.org/officeDocument/2006/relationships/image" Target="../media/image13.jpeg"/><Relationship Id="rId21" Type="http://schemas.openxmlformats.org/officeDocument/2006/relationships/image" Target="../media/image31.jpe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17" Type="http://schemas.openxmlformats.org/officeDocument/2006/relationships/image" Target="../media/image27.wmf"/><Relationship Id="rId25" Type="http://schemas.openxmlformats.org/officeDocument/2006/relationships/image" Target="../media/image35.w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emf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emf"/><Relationship Id="rId24" Type="http://schemas.openxmlformats.org/officeDocument/2006/relationships/image" Target="../media/image34.wmf"/><Relationship Id="rId5" Type="http://schemas.openxmlformats.org/officeDocument/2006/relationships/image" Target="../media/image15.png"/><Relationship Id="rId15" Type="http://schemas.openxmlformats.org/officeDocument/2006/relationships/image" Target="../media/image25.emf"/><Relationship Id="rId23" Type="http://schemas.openxmlformats.org/officeDocument/2006/relationships/image" Target="../media/image33.png"/><Relationship Id="rId10" Type="http://schemas.openxmlformats.org/officeDocument/2006/relationships/image" Target="../media/image20.wmf"/><Relationship Id="rId19" Type="http://schemas.openxmlformats.org/officeDocument/2006/relationships/image" Target="../media/image29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in.ie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>
            <a:extLst>
              <a:ext uri="{FF2B5EF4-FFF2-40B4-BE49-F238E27FC236}">
                <a16:creationId xmlns:a16="http://schemas.microsoft.com/office/drawing/2014/main" id="{1670631D-1080-427D-B213-9B2051BD7F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05038"/>
            <a:ext cx="9144000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28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16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16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10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4400" b="1" i="1">
                <a:solidFill>
                  <a:srgbClr val="FF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Celebrating AQA-50!</a:t>
            </a:r>
            <a:r>
              <a:rPr lang="es-ES_tradnl" altLang="en-US" sz="3600" b="1" i="1">
                <a:solidFill>
                  <a:srgbClr val="FF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	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Jim O’Brien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GAIN Convenor, UEPG Honorary President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2000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 Christchurch, New Zealand 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2000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October 5, 2019</a:t>
            </a:r>
          </a:p>
        </p:txBody>
      </p:sp>
      <p:pic>
        <p:nvPicPr>
          <p:cNvPr id="3075" name="Picture 4">
            <a:extLst>
              <a:ext uri="{FF2B5EF4-FFF2-40B4-BE49-F238E27FC236}">
                <a16:creationId xmlns:a16="http://schemas.microsoft.com/office/drawing/2014/main" id="{DD560F07-D753-4FA2-A66C-BDACE1DA6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193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3C1A5F1-9757-43CA-BB3F-0B4FFD787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8" y="874713"/>
            <a:ext cx="76247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8191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Tonnes/Capita (t/c) for a country = A + B + C + D + E</a:t>
            </a:r>
            <a:endParaRPr lang="en-US" altLang="en-US" sz="2000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0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en-US" sz="2000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= 2t/c, considered to be the minimum consumption even in earliest stages of economic development </a:t>
            </a:r>
          </a:p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0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US" altLang="en-US" sz="2000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= [€GDP/c]*0.9/10,000, which reflects the almost linear growth of t/c with GDP/c, equating to ~1t/c for early growth &amp; up to 6t/c for highly developed economies.</a:t>
            </a:r>
          </a:p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0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altLang="en-US" sz="2000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= (0.3)*(∆%GDP), which reflects the strong link between t/c and economic growth or recession; for example 10% economic growth can add 3t/c, while 10% recession can reduce by 3t/c.</a:t>
            </a:r>
          </a:p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0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</a:t>
            </a:r>
            <a:r>
              <a:rPr lang="en-US" altLang="en-US" sz="2000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= f (Climate), which can add up to 1t/c, 2t/c or 3t/c for increasing severe winter climates, the highest applying to Scandinavia, Canada or Russia.</a:t>
            </a:r>
          </a:p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0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</a:t>
            </a:r>
            <a:r>
              <a:rPr lang="en-US" altLang="en-US" sz="2000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= f (Ruggedness), from zero for a flat country up to 3t/c for a very rugged country like Norway, Switzerland or Russia.</a:t>
            </a:r>
            <a:endParaRPr lang="en-IE" altLang="en-US" sz="2000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63" name="Text Box 4">
            <a:extLst>
              <a:ext uri="{FF2B5EF4-FFF2-40B4-BE49-F238E27FC236}">
                <a16:creationId xmlns:a16="http://schemas.microsoft.com/office/drawing/2014/main" id="{A45EA133-2F58-493A-A477-3926CFFD9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171450"/>
            <a:ext cx="883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800" b="1">
                <a:solidFill>
                  <a:srgbClr val="336699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Jim’s “Eureka” Formula…</a:t>
            </a:r>
            <a:endParaRPr lang="en-US" altLang="en-US" sz="2800" b="1">
              <a:solidFill>
                <a:srgbClr val="336699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364" name="Rectangle 6">
            <a:extLst>
              <a:ext uri="{FF2B5EF4-FFF2-40B4-BE49-F238E27FC236}">
                <a16:creationId xmlns:a16="http://schemas.microsoft.com/office/drawing/2014/main" id="{1E28EAB8-C5B2-4F12-B508-6A84A9ACD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6525" y="215900"/>
            <a:ext cx="1336675" cy="641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Jim’s NZ   Estimate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endParaRPr lang="en-GB" altLang="ja-JP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=2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=3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=1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=2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=2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endParaRPr lang="en-GB" altLang="ja-JP" sz="12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Char char="•"/>
            </a:pPr>
            <a:r>
              <a:rPr lang="en-GB" altLang="ja-JP" sz="2000" b="1">
                <a:solidFill>
                  <a:srgbClr val="2D2D8A"/>
                </a:solidFill>
                <a:latin typeface="Tahoma" panose="020B0604030504040204" pitchFamily="34" charset="0"/>
              </a:rPr>
              <a:t>Total</a:t>
            </a: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 = 10 t/c!</a:t>
            </a:r>
          </a:p>
        </p:txBody>
      </p:sp>
      <p:sp>
        <p:nvSpPr>
          <p:cNvPr id="15365" name="Rectangle 8">
            <a:extLst>
              <a:ext uri="{FF2B5EF4-FFF2-40B4-BE49-F238E27FC236}">
                <a16:creationId xmlns:a16="http://schemas.microsoft.com/office/drawing/2014/main" id="{4E2D6F7D-9BA7-4484-AB16-648136E11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7000" y="177800"/>
            <a:ext cx="1155700" cy="6489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41">
            <a:extLst>
              <a:ext uri="{FF2B5EF4-FFF2-40B4-BE49-F238E27FC236}">
                <a16:creationId xmlns:a16="http://schemas.microsoft.com/office/drawing/2014/main" id="{1B21D781-7B9B-4F47-8275-5E0BFD693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7000"/>
            <a:ext cx="9029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Estimated Aggregates Global Production (bnt)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02855" name="Group 103">
            <a:extLst>
              <a:ext uri="{FF2B5EF4-FFF2-40B4-BE49-F238E27FC236}">
                <a16:creationId xmlns:a16="http://schemas.microsoft.com/office/drawing/2014/main" id="{94A3DB9C-B8F9-4666-AD5A-689F1A54B847}"/>
              </a:ext>
            </a:extLst>
          </p:cNvPr>
          <p:cNvGraphicFramePr>
            <a:graphicFrameLocks noGrp="1"/>
          </p:cNvGraphicFramePr>
          <p:nvPr/>
        </p:nvGraphicFramePr>
        <p:xfrm>
          <a:off x="336550" y="895350"/>
          <a:ext cx="8509000" cy="5516563"/>
        </p:xfrm>
        <a:graphic>
          <a:graphicData uri="http://schemas.openxmlformats.org/drawingml/2006/table">
            <a:tbl>
              <a:tblPr/>
              <a:tblGrid>
                <a:gridCol w="183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0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49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2017 Data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Population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Tonnage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Tonnes 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% of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Bn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Bnt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per capita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Global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Asia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China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1.42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20.0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14.1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40%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India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1.36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3.7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10%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Others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1.30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8.0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6.2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16%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Africa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1.32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4.0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8%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Europe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EU+EFTA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0.52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5.8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Russia  + CIS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0.30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1.5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Middle East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0.39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2.8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7.2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N America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USA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0.32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2.4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7.5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Canada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0.04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0.4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11.4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Mexico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0.10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C &amp; S America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0.58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4%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739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Oceania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IE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OZ, NZ, etc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0.05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0.4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8.0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1%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6217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Totals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7.70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50.0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6.5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7" marB="4571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>
            <a:extLst>
              <a:ext uri="{FF2B5EF4-FFF2-40B4-BE49-F238E27FC236}">
                <a16:creationId xmlns:a16="http://schemas.microsoft.com/office/drawing/2014/main" id="{6444A1B2-F9CB-4A38-ADC0-A84BCE142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188913"/>
            <a:ext cx="8839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800" b="1">
                <a:solidFill>
                  <a:srgbClr val="2D2D8A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Global Breakdown – Dominated by Asia!</a:t>
            </a:r>
            <a:endParaRPr lang="en-US" altLang="en-US" sz="2800" b="1">
              <a:solidFill>
                <a:srgbClr val="2D2D8A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38527CED-562A-4334-9C85-43DA810A7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3641725"/>
            <a:ext cx="20605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Biggest growth in next decade will be in Asia, Africa and Latin America…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endParaRPr lang="en-GB" altLang="ja-JP" sz="1200">
              <a:solidFill>
                <a:srgbClr val="2D2D8A"/>
              </a:solidFill>
              <a:latin typeface="Tahoma" panose="020B0604030504040204" pitchFamily="34" charset="0"/>
            </a:endParaRPr>
          </a:p>
        </p:txBody>
      </p:sp>
      <p:sp>
        <p:nvSpPr>
          <p:cNvPr id="17412" name="Rectangle 6">
            <a:extLst>
              <a:ext uri="{FF2B5EF4-FFF2-40B4-BE49-F238E27FC236}">
                <a16:creationId xmlns:a16="http://schemas.microsoft.com/office/drawing/2014/main" id="{025A03EF-A7A6-4C35-B8E7-9E3A3725E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825" y="1447800"/>
            <a:ext cx="20605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China + India + rest of Asia represents 66% of global aggregates production!</a:t>
            </a:r>
            <a:endParaRPr lang="en-GB" altLang="en-US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7413" name="Object 6">
            <a:extLst>
              <a:ext uri="{FF2B5EF4-FFF2-40B4-BE49-F238E27FC236}">
                <a16:creationId xmlns:a16="http://schemas.microsoft.com/office/drawing/2014/main" id="{2ED78824-120F-448B-A686-B9B460CAF9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4938" y="1190625"/>
          <a:ext cx="6553200" cy="483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Chart" r:id="rId4" imgW="5038725" imgH="3714750" progId="Excel.Chart.8">
                  <p:embed/>
                </p:oleObj>
              </mc:Choice>
              <mc:Fallback>
                <p:oleObj name="Chart" r:id="rId4" imgW="5038725" imgH="3714750" progId="Excel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8" y="1190625"/>
                        <a:ext cx="6553200" cy="4830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algn="ctr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2700000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Text Box 4">
            <a:extLst>
              <a:ext uri="{FF2B5EF4-FFF2-40B4-BE49-F238E27FC236}">
                <a16:creationId xmlns:a16="http://schemas.microsoft.com/office/drawing/2014/main" id="{2B969206-25EC-4958-9FC7-11344C79B0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2350" y="1439863"/>
            <a:ext cx="1449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50bnt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41">
            <a:extLst>
              <a:ext uri="{FF2B5EF4-FFF2-40B4-BE49-F238E27FC236}">
                <a16:creationId xmlns:a16="http://schemas.microsoft.com/office/drawing/2014/main" id="{48182674-6E2C-428C-AAC9-332D8AFED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127000"/>
            <a:ext cx="8475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cs typeface="Tahoma" panose="020B0604030504040204" pitchFamily="34" charset="0"/>
              </a:rPr>
              <a:t>Aggregates – still a Fragmented Industry…</a:t>
            </a:r>
            <a:endParaRPr lang="en-US" altLang="ja-JP" sz="2800" b="1" i="1">
              <a:solidFill>
                <a:srgbClr val="336699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18435" name="Object 11">
            <a:extLst>
              <a:ext uri="{FF2B5EF4-FFF2-40B4-BE49-F238E27FC236}">
                <a16:creationId xmlns:a16="http://schemas.microsoft.com/office/drawing/2014/main" id="{7017ABAC-1A26-4582-8870-4FAA70A0AC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563" y="4427538"/>
          <a:ext cx="3727450" cy="217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Chart" r:id="rId3" imgW="3543300" imgH="2070100" progId="Excel.Chart.8">
                  <p:embed/>
                </p:oleObj>
              </mc:Choice>
              <mc:Fallback>
                <p:oleObj name="Chart" r:id="rId3" imgW="3543300" imgH="2070100" progId="Excel.Char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3" y="4427538"/>
                        <a:ext cx="3727450" cy="217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Rectangle 6">
            <a:extLst>
              <a:ext uri="{FF2B5EF4-FFF2-40B4-BE49-F238E27FC236}">
                <a16:creationId xmlns:a16="http://schemas.microsoft.com/office/drawing/2014/main" id="{CF5A6CF8-AA70-4064-8037-E3149485A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9225" y="4592638"/>
            <a:ext cx="496887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Only 9 players produce &gt;50mt/year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Heidelberg, CRH, LH lead in aggregates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All the larger players combined produce ~2.5bnt, that is ~5% of the global total! 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 i="1">
                <a:solidFill>
                  <a:srgbClr val="2D2D8A"/>
                </a:solidFill>
                <a:latin typeface="Tahoma" panose="020B0604030504040204" pitchFamily="34" charset="0"/>
              </a:rPr>
              <a:t>Likely to see industry consolidation!</a:t>
            </a:r>
            <a:endParaRPr lang="en-GB" altLang="en-US" sz="2000" i="1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8437" name="Object 6">
            <a:extLst>
              <a:ext uri="{FF2B5EF4-FFF2-40B4-BE49-F238E27FC236}">
                <a16:creationId xmlns:a16="http://schemas.microsoft.com/office/drawing/2014/main" id="{AAB09B98-2FC1-4B92-B8A2-BC29D60F1B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7638" y="890588"/>
          <a:ext cx="8509000" cy="359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Chart" r:id="rId6" imgW="5657850" imgH="2647950" progId="Excel.Chart.8">
                  <p:embed/>
                </p:oleObj>
              </mc:Choice>
              <mc:Fallback>
                <p:oleObj name="Chart" r:id="rId6" imgW="5657850" imgH="2647950" progId="Excel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8" y="890588"/>
                        <a:ext cx="8509000" cy="359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algn="ctr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2700000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568" name="Group 72">
            <a:extLst>
              <a:ext uri="{FF2B5EF4-FFF2-40B4-BE49-F238E27FC236}">
                <a16:creationId xmlns:a16="http://schemas.microsoft.com/office/drawing/2014/main" id="{E2AF4753-C39F-4B52-BA3D-43651B4C5ACF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812800" y="850900"/>
          <a:ext cx="7540625" cy="5600700"/>
        </p:xfrm>
        <a:graphic>
          <a:graphicData uri="http://schemas.openxmlformats.org/drawingml/2006/table">
            <a:tbl>
              <a:tblPr/>
              <a:tblGrid>
                <a:gridCol w="3189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5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7825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533400"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Aggregates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明朝" panose="02020609040205080304" pitchFamily="49" charset="-128"/>
                        <a:cs typeface="Tahoma" panose="020B060403050404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Cement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ahoma" panose="020B0604030504040204" pitchFamily="34" charset="0"/>
                        <a:ea typeface="ＭＳ 明朝" panose="02020609040205080304" pitchFamily="49" charset="-128"/>
                        <a:cs typeface="Tahoma" panose="020B060403050404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Global Production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50bnt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4bnt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Production/Price Ratios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12.5/1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1/10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50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Average Output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100kt – 5m+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1-2mt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Production Units Globally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50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Global Numbers Employed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~4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~1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225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Labour Efficiency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10-30kt/emp/y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10kt/emp/y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050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Gate Price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$3-15/t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$60-100/t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3225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Capital Cost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$5-30/t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$150-200/t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EBITDA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Up to 20-30%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Up to 30-40%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Ideal Reserves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10-30 years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20-50 years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Delivery Radius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30-50km+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100-200km+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Fuel Emissions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~5kgCO2/t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~700kgCO2/t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Typical Energy Usage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~3-5kWh/t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50000"/>
                        </a:spcAft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C3300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rgbClr val="000080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R Frutiger Roman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ahoma" panose="020B0604030504040204" pitchFamily="34" charset="0"/>
                          <a:ea typeface="ＭＳ 明朝" panose="02020609040205080304" pitchFamily="49" charset="-128"/>
                          <a:cs typeface="Tahoma" panose="020B0604030504040204" pitchFamily="34" charset="0"/>
                        </a:rPr>
                        <a:t>~90-100kWh/t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9525" name="Rectangle 141">
            <a:extLst>
              <a:ext uri="{FF2B5EF4-FFF2-40B4-BE49-F238E27FC236}">
                <a16:creationId xmlns:a16="http://schemas.microsoft.com/office/drawing/2014/main" id="{A333A1D0-B1C0-4458-BE02-099FE7B0D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7000"/>
            <a:ext cx="9029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Comparing Aggregates and Cement in Numbers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CF7C6D2D-4819-4821-AED8-EF91FFF55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6" b="13530"/>
          <a:stretch>
            <a:fillRect/>
          </a:stretch>
        </p:blipFill>
        <p:spPr bwMode="auto">
          <a:xfrm>
            <a:off x="195263" y="882650"/>
            <a:ext cx="5675312" cy="344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9272" name="Oval 8">
            <a:extLst>
              <a:ext uri="{FF2B5EF4-FFF2-40B4-BE49-F238E27FC236}">
                <a16:creationId xmlns:a16="http://schemas.microsoft.com/office/drawing/2014/main" id="{FCEE3F6E-534D-4BE7-8EFA-5F8BC460C3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200" y="2124075"/>
            <a:ext cx="1657350" cy="690563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s-ES_tradnl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Rectangle 141">
            <a:extLst>
              <a:ext uri="{FF2B5EF4-FFF2-40B4-BE49-F238E27FC236}">
                <a16:creationId xmlns:a16="http://schemas.microsoft.com/office/drawing/2014/main" id="{4455709F-35DC-4815-84F2-1B722F279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7000"/>
            <a:ext cx="9029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Aggregates – Strategic Aspects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509" name="Rectangle 4">
            <a:extLst>
              <a:ext uri="{FF2B5EF4-FFF2-40B4-BE49-F238E27FC236}">
                <a16:creationId xmlns:a16="http://schemas.microsoft.com/office/drawing/2014/main" id="{3EC22902-612C-4695-BEEB-45B3D547F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844550"/>
            <a:ext cx="30876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 strongly-regulated markets, aggregates are a good business!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Not subject to emissions trading!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More diverse downstream markets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More scalable to market conditions</a:t>
            </a:r>
          </a:p>
        </p:txBody>
      </p:sp>
      <p:sp>
        <p:nvSpPr>
          <p:cNvPr id="21510" name="Rectangle 4">
            <a:extLst>
              <a:ext uri="{FF2B5EF4-FFF2-40B4-BE49-F238E27FC236}">
                <a16:creationId xmlns:a16="http://schemas.microsoft.com/office/drawing/2014/main" id="{A883AB50-E2AD-4895-8FD7-F99311F3E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4375150"/>
            <a:ext cx="87010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Demand for high quality aggregates will continue to grow</a:t>
            </a: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driven by economic and population growth and urbanisation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 viable substitute product, </a:t>
            </a: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technology disruption unlikely!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More recession-proof and stable through the economic cycle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More scope for industry consolidation and strategic investment!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41">
            <a:extLst>
              <a:ext uri="{FF2B5EF4-FFF2-40B4-BE49-F238E27FC236}">
                <a16:creationId xmlns:a16="http://schemas.microsoft.com/office/drawing/2014/main" id="{20792C0B-4B3F-4E75-B050-7BB62B696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87313"/>
            <a:ext cx="89646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Growth Opportunity #1 = Population Growth!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555" name="AutoShape 3" descr="Image result for world population growth">
            <a:extLst>
              <a:ext uri="{FF2B5EF4-FFF2-40B4-BE49-F238E27FC236}">
                <a16:creationId xmlns:a16="http://schemas.microsoft.com/office/drawing/2014/main" id="{266BFFE2-39C0-4626-B8B5-8FC2935846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3556" name="AutoShape 4" descr="Image result for world population growth">
            <a:extLst>
              <a:ext uri="{FF2B5EF4-FFF2-40B4-BE49-F238E27FC236}">
                <a16:creationId xmlns:a16="http://schemas.microsoft.com/office/drawing/2014/main" id="{689C49FF-0632-4B8D-8535-4989E52C99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3557" name="AutoShape 5" descr="Image result for world population growth">
            <a:extLst>
              <a:ext uri="{FF2B5EF4-FFF2-40B4-BE49-F238E27FC236}">
                <a16:creationId xmlns:a16="http://schemas.microsoft.com/office/drawing/2014/main" id="{B87AA0D4-1107-461F-ADE0-8FC98B1433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pic>
        <p:nvPicPr>
          <p:cNvPr id="23558" name="Picture 6" descr="Image result for world population growth">
            <a:extLst>
              <a:ext uri="{FF2B5EF4-FFF2-40B4-BE49-F238E27FC236}">
                <a16:creationId xmlns:a16="http://schemas.microsoft.com/office/drawing/2014/main" id="{F19D9762-4751-441C-873A-BFE6EBF96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839788"/>
            <a:ext cx="7829550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Rectangle 4">
            <a:extLst>
              <a:ext uri="{FF2B5EF4-FFF2-40B4-BE49-F238E27FC236}">
                <a16:creationId xmlns:a16="http://schemas.microsoft.com/office/drawing/2014/main" id="{CD9F4E91-F019-4F43-9FEC-91DE9E258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6350" y="3406775"/>
            <a:ext cx="3652838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IE" altLang="en-US" sz="1800">
                <a:solidFill>
                  <a:srgbClr val="2D2D8A"/>
                </a:solidFill>
                <a:latin typeface="Tahoma" panose="020B0604030504040204" pitchFamily="34" charset="0"/>
              </a:rPr>
              <a:t>So what are the real sustainability issues?</a:t>
            </a:r>
          </a:p>
          <a:p>
            <a:pPr eaLnBrk="1" hangingPunct="1"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IE" altLang="en-US" sz="1800">
                <a:solidFill>
                  <a:srgbClr val="2D2D8A"/>
                </a:solidFill>
                <a:latin typeface="Tahoma" panose="020B0604030504040204" pitchFamily="34" charset="0"/>
              </a:rPr>
              <a:t>Global population increasing by about 80m/year!</a:t>
            </a:r>
          </a:p>
        </p:txBody>
      </p:sp>
      <p:sp>
        <p:nvSpPr>
          <p:cNvPr id="23560" name="Rectangle 4">
            <a:extLst>
              <a:ext uri="{FF2B5EF4-FFF2-40B4-BE49-F238E27FC236}">
                <a16:creationId xmlns:a16="http://schemas.microsoft.com/office/drawing/2014/main" id="{C1155593-E598-4444-A6DE-7E8ADD9AC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2530475"/>
            <a:ext cx="214947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IE" altLang="en-US" sz="1800">
                <a:solidFill>
                  <a:srgbClr val="2D2D8A"/>
                </a:solidFill>
                <a:latin typeface="Tahoma" panose="020B0604030504040204" pitchFamily="34" charset="0"/>
              </a:rPr>
              <a:t>2030 = 8.5bn</a:t>
            </a:r>
          </a:p>
          <a:p>
            <a:pPr eaLnBrk="1" hangingPunct="1"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IE" altLang="en-US" sz="1800">
                <a:solidFill>
                  <a:srgbClr val="2D2D8A"/>
                </a:solidFill>
                <a:latin typeface="Tahoma" panose="020B0604030504040204" pitchFamily="34" charset="0"/>
              </a:rPr>
              <a:t>2019 = 7.7bn</a:t>
            </a:r>
          </a:p>
        </p:txBody>
      </p:sp>
      <p:sp>
        <p:nvSpPr>
          <p:cNvPr id="23561" name="Rectangle 6">
            <a:extLst>
              <a:ext uri="{FF2B5EF4-FFF2-40B4-BE49-F238E27FC236}">
                <a16:creationId xmlns:a16="http://schemas.microsoft.com/office/drawing/2014/main" id="{113BFF77-F09E-449F-AF42-CB70279FB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463925"/>
            <a:ext cx="3514725" cy="14319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endParaRPr lang="en-GB" altLang="en-US" sz="2000" b="1">
              <a:solidFill>
                <a:schemeClr val="tx1"/>
              </a:solidFill>
              <a:latin typeface="B Frutiger Bold" charset="0"/>
            </a:endParaRPr>
          </a:p>
        </p:txBody>
      </p:sp>
      <p:sp>
        <p:nvSpPr>
          <p:cNvPr id="23562" name="Rectangle 6">
            <a:extLst>
              <a:ext uri="{FF2B5EF4-FFF2-40B4-BE49-F238E27FC236}">
                <a16:creationId xmlns:a16="http://schemas.microsoft.com/office/drawing/2014/main" id="{C3F9601F-FBFD-4BAF-A123-00705FEA2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7050" y="2627313"/>
            <a:ext cx="2124075" cy="7429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endParaRPr lang="en-GB" altLang="en-US" sz="2000" b="1">
              <a:solidFill>
                <a:schemeClr val="tx1"/>
              </a:solidFill>
              <a:latin typeface="B Frutiger Bold" charset="0"/>
            </a:endParaRPr>
          </a:p>
        </p:txBody>
      </p:sp>
      <p:sp>
        <p:nvSpPr>
          <p:cNvPr id="23563" name="Line 11">
            <a:extLst>
              <a:ext uri="{FF2B5EF4-FFF2-40B4-BE49-F238E27FC236}">
                <a16:creationId xmlns:a16="http://schemas.microsoft.com/office/drawing/2014/main" id="{3E1FDC5D-34E6-440C-9B15-AD09756C95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49988" y="1703388"/>
            <a:ext cx="1590675" cy="11398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diamond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23564" name="Line 12">
            <a:extLst>
              <a:ext uri="{FF2B5EF4-FFF2-40B4-BE49-F238E27FC236}">
                <a16:creationId xmlns:a16="http://schemas.microsoft.com/office/drawing/2014/main" id="{B8A8B794-4F8B-4FD7-B087-B5B9E67F7D4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75388" y="2133600"/>
            <a:ext cx="1552575" cy="10271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diamond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41">
            <a:extLst>
              <a:ext uri="{FF2B5EF4-FFF2-40B4-BE49-F238E27FC236}">
                <a16:creationId xmlns:a16="http://schemas.microsoft.com/office/drawing/2014/main" id="{CB3CB021-D8A7-4007-87DC-966565075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Growth Opportunity #2 = Urbanisation!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579" name="AutoShape 3" descr="Image result for world population growth">
            <a:extLst>
              <a:ext uri="{FF2B5EF4-FFF2-40B4-BE49-F238E27FC236}">
                <a16:creationId xmlns:a16="http://schemas.microsoft.com/office/drawing/2014/main" id="{271C809F-DBC0-4CAF-B03A-B7091587AF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4580" name="AutoShape 4" descr="Image result for world population growth">
            <a:extLst>
              <a:ext uri="{FF2B5EF4-FFF2-40B4-BE49-F238E27FC236}">
                <a16:creationId xmlns:a16="http://schemas.microsoft.com/office/drawing/2014/main" id="{9429F070-A881-475B-95CD-2B308950F0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4581" name="AutoShape 5" descr="Image result for world population growth">
            <a:extLst>
              <a:ext uri="{FF2B5EF4-FFF2-40B4-BE49-F238E27FC236}">
                <a16:creationId xmlns:a16="http://schemas.microsoft.com/office/drawing/2014/main" id="{8492685A-DC6E-48D8-ABC4-DE9EDA88AFD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4582" name="Rectangle 4">
            <a:extLst>
              <a:ext uri="{FF2B5EF4-FFF2-40B4-BE49-F238E27FC236}">
                <a16:creationId xmlns:a16="http://schemas.microsoft.com/office/drawing/2014/main" id="{8C628CE5-B01D-4B6B-A217-F2036F799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5088" y="4945063"/>
            <a:ext cx="2449512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IE" altLang="en-US" sz="1800">
                <a:solidFill>
                  <a:srgbClr val="2D2D8A"/>
                </a:solidFill>
                <a:latin typeface="Tahoma" panose="020B0604030504040204" pitchFamily="34" charset="0"/>
              </a:rPr>
              <a:t>Urbanisation now 55% globally, 60% by 2030!</a:t>
            </a:r>
          </a:p>
          <a:p>
            <a:pPr eaLnBrk="1" hangingPunct="1"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IE" altLang="en-US" sz="1800">
                <a:solidFill>
                  <a:srgbClr val="2D2D8A"/>
                </a:solidFill>
                <a:latin typeface="Tahoma" panose="020B0604030504040204" pitchFamily="34" charset="0"/>
              </a:rPr>
              <a:t>200k people daily moving into cities!</a:t>
            </a:r>
          </a:p>
        </p:txBody>
      </p:sp>
      <p:pic>
        <p:nvPicPr>
          <p:cNvPr id="24583" name="Picture 7" descr="Image result for global urbanization">
            <a:extLst>
              <a:ext uri="{FF2B5EF4-FFF2-40B4-BE49-F238E27FC236}">
                <a16:creationId xmlns:a16="http://schemas.microsoft.com/office/drawing/2014/main" id="{C72C48B4-AB7C-4348-92A2-FBB958C43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93763"/>
            <a:ext cx="6132512" cy="591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AutoShape 8" descr="Image result for global urbanization">
            <a:extLst>
              <a:ext uri="{FF2B5EF4-FFF2-40B4-BE49-F238E27FC236}">
                <a16:creationId xmlns:a16="http://schemas.microsoft.com/office/drawing/2014/main" id="{5DFB30EA-5556-4876-B443-FB51A9CBAB8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4585" name="AutoShape 9" descr="Image result for global urbanization">
            <a:extLst>
              <a:ext uri="{FF2B5EF4-FFF2-40B4-BE49-F238E27FC236}">
                <a16:creationId xmlns:a16="http://schemas.microsoft.com/office/drawing/2014/main" id="{CE0DC752-CA1D-4A9A-ABD2-7C4CB78AD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4586" name="AutoShape 10" descr="Image result for global urbanization">
            <a:extLst>
              <a:ext uri="{FF2B5EF4-FFF2-40B4-BE49-F238E27FC236}">
                <a16:creationId xmlns:a16="http://schemas.microsoft.com/office/drawing/2014/main" id="{0D1A0ABC-9133-4BBD-81CC-0298881897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4587" name="AutoShape 11" descr="Image result for global urbanization">
            <a:extLst>
              <a:ext uri="{FF2B5EF4-FFF2-40B4-BE49-F238E27FC236}">
                <a16:creationId xmlns:a16="http://schemas.microsoft.com/office/drawing/2014/main" id="{24B03A28-8060-4696-893F-E38C310526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3488" y="1423988"/>
            <a:ext cx="6677025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pic>
        <p:nvPicPr>
          <p:cNvPr id="24588" name="Picture 12">
            <a:extLst>
              <a:ext uri="{FF2B5EF4-FFF2-40B4-BE49-F238E27FC236}">
                <a16:creationId xmlns:a16="http://schemas.microsoft.com/office/drawing/2014/main" id="{B91204B9-6E8B-4CF3-8DF0-B7088C8BD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920750"/>
            <a:ext cx="2463800" cy="413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9" name="Rectangle 6">
            <a:extLst>
              <a:ext uri="{FF2B5EF4-FFF2-40B4-BE49-F238E27FC236}">
                <a16:creationId xmlns:a16="http://schemas.microsoft.com/office/drawing/2014/main" id="{E01BF107-2C49-44FD-B4D6-DE3439FDC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375" y="5121275"/>
            <a:ext cx="2387600" cy="14319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endParaRPr lang="en-GB" altLang="en-US" sz="2000" b="1">
              <a:solidFill>
                <a:schemeClr val="tx1"/>
              </a:solidFill>
              <a:latin typeface="B Frutiger Bold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>
            <a:extLst>
              <a:ext uri="{FF2B5EF4-FFF2-40B4-BE49-F238E27FC236}">
                <a16:creationId xmlns:a16="http://schemas.microsoft.com/office/drawing/2014/main" id="{6F5D1E2F-0315-40FD-BD79-2B135E034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8588"/>
            <a:ext cx="8839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s-MX" altLang="es-ES_tradnl" sz="2800" b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Globally, Aggreg</a:t>
            </a:r>
            <a:r>
              <a:rPr lang="es-ES_tradnl" altLang="es-ES_tradnl" sz="2800" b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ates have a Great Future!</a:t>
            </a:r>
            <a:endParaRPr lang="en-US" altLang="es-ES_tradnl" sz="2800" b="1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5603" name="Object 3">
            <a:extLst>
              <a:ext uri="{FF2B5EF4-FFF2-40B4-BE49-F238E27FC236}">
                <a16:creationId xmlns:a16="http://schemas.microsoft.com/office/drawing/2014/main" id="{AA28677E-3ABB-422F-A354-F469691F06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" y="977900"/>
          <a:ext cx="4965700" cy="351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Chart" r:id="rId3" imgW="2971800" imgH="2352675" progId="Excel.Chart.8">
                  <p:embed/>
                </p:oleObj>
              </mc:Choice>
              <mc:Fallback>
                <p:oleObj name="Chart" r:id="rId3" imgW="2971800" imgH="2352675" progId="Excel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" y="977900"/>
                        <a:ext cx="4965700" cy="351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algn="ctr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2700000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Rectangle 6">
            <a:extLst>
              <a:ext uri="{FF2B5EF4-FFF2-40B4-BE49-F238E27FC236}">
                <a16:creationId xmlns:a16="http://schemas.microsoft.com/office/drawing/2014/main" id="{97328608-45AC-448B-B3E0-76AB12F77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732338"/>
            <a:ext cx="856297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None/>
            </a:pPr>
            <a:r>
              <a:rPr lang="en-GB" altLang="ja-JP" sz="2000" b="1">
                <a:solidFill>
                  <a:srgbClr val="2D2D8A"/>
                </a:solidFill>
                <a:latin typeface="Tahoma" panose="020B0604030504040204" pitchFamily="34" charset="0"/>
              </a:rPr>
              <a:t>Global Outlook to 2030</a:t>
            </a: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: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Global aggregates demand will likely rise to 60bnt by 2030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Driven by increasing population, urbanisation and economic growth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Big challenges and </a:t>
            </a:r>
            <a:r>
              <a:rPr lang="en-GB" altLang="ja-JP" sz="2000" u="sng">
                <a:solidFill>
                  <a:srgbClr val="2D2D8A"/>
                </a:solidFill>
                <a:latin typeface="Tahoma" panose="020B0604030504040204" pitchFamily="34" charset="0"/>
              </a:rPr>
              <a:t>opportunities</a:t>
            </a: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 ahead = </a:t>
            </a:r>
            <a:r>
              <a:rPr lang="en-GB" altLang="ja-JP" sz="2000" i="1" u="sng">
                <a:solidFill>
                  <a:srgbClr val="2D2D8A"/>
                </a:solidFill>
                <a:latin typeface="Tahoma" panose="020B0604030504040204" pitchFamily="34" charset="0"/>
              </a:rPr>
              <a:t>improving the quality of life</a:t>
            </a:r>
            <a:r>
              <a:rPr lang="en-GB" altLang="ja-JP" sz="2000" i="1">
                <a:solidFill>
                  <a:srgbClr val="2D2D8A"/>
                </a:solidFill>
                <a:latin typeface="Tahoma" panose="020B0604030504040204" pitchFamily="34" charset="0"/>
              </a:rPr>
              <a:t>!</a:t>
            </a:r>
            <a:endParaRPr lang="en-GB" altLang="en-US" sz="2000" i="1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605" name="Line 5">
            <a:extLst>
              <a:ext uri="{FF2B5EF4-FFF2-40B4-BE49-F238E27FC236}">
                <a16:creationId xmlns:a16="http://schemas.microsoft.com/office/drawing/2014/main" id="{9B951B33-DFD2-4670-9026-42B78EEEE6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8800" y="1841500"/>
            <a:ext cx="901700" cy="3429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NZ"/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B7015A4D-5C28-41B3-870A-F45B8BBC9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9225" y="1050925"/>
            <a:ext cx="3749675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None/>
            </a:pPr>
            <a:r>
              <a:rPr lang="en-GB" altLang="ja-JP" sz="2000" b="1">
                <a:solidFill>
                  <a:srgbClr val="2D2D8A"/>
                </a:solidFill>
                <a:latin typeface="Tahoma" panose="020B0604030504040204" pitchFamily="34" charset="0"/>
              </a:rPr>
              <a:t>World needs</a:t>
            </a: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 </a:t>
            </a:r>
            <a:r>
              <a:rPr lang="en-GB" altLang="ja-JP" sz="2000" b="1">
                <a:solidFill>
                  <a:srgbClr val="2D2D8A"/>
                </a:solidFill>
                <a:latin typeface="Tahoma" panose="020B0604030504040204" pitchFamily="34" charset="0"/>
              </a:rPr>
              <a:t>Infrastructure</a:t>
            </a: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Roads, Highways, Rural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Railways, Metros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Ports, Airports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Water, Wastewater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Hospitals, Schools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Public &amp; Social Buildings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Electricity, Communications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 i="1">
                <a:solidFill>
                  <a:srgbClr val="2D2D8A"/>
                </a:solidFill>
                <a:latin typeface="Tahoma" panose="020B0604030504040204" pitchFamily="34" charset="0"/>
              </a:rPr>
              <a:t>Climate Change Adaptation?</a:t>
            </a:r>
            <a:endParaRPr lang="en-GB" altLang="en-US" sz="2000" i="1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607" name="Oval 7">
            <a:extLst>
              <a:ext uri="{FF2B5EF4-FFF2-40B4-BE49-F238E27FC236}">
                <a16:creationId xmlns:a16="http://schemas.microsoft.com/office/drawing/2014/main" id="{2A1DCE9D-5D2E-4D31-B450-789178E4C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300" y="3187700"/>
            <a:ext cx="1536700" cy="1041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5608" name="Oval 8">
            <a:extLst>
              <a:ext uri="{FF2B5EF4-FFF2-40B4-BE49-F238E27FC236}">
                <a16:creationId xmlns:a16="http://schemas.microsoft.com/office/drawing/2014/main" id="{E92704A6-33FA-4BD8-B11D-140CB7774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600" y="1295400"/>
            <a:ext cx="1701800" cy="3683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41">
            <a:extLst>
              <a:ext uri="{FF2B5EF4-FFF2-40B4-BE49-F238E27FC236}">
                <a16:creationId xmlns:a16="http://schemas.microsoft.com/office/drawing/2014/main" id="{32B5DD97-187C-426A-826E-4202D83CC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7000"/>
            <a:ext cx="9029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So what are the 12 Key Priorities for GAIN?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627" name="Picture 2">
            <a:extLst>
              <a:ext uri="{FF2B5EF4-FFF2-40B4-BE49-F238E27FC236}">
                <a16:creationId xmlns:a16="http://schemas.microsoft.com/office/drawing/2014/main" id="{027FCC24-D56D-486E-9200-F1235CF8C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984250"/>
            <a:ext cx="9067800" cy="545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1">
            <a:extLst>
              <a:ext uri="{FF2B5EF4-FFF2-40B4-BE49-F238E27FC236}">
                <a16:creationId xmlns:a16="http://schemas.microsoft.com/office/drawing/2014/main" id="{AE293A7E-D473-47A1-9A39-3B43F2B57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127000"/>
            <a:ext cx="8475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Happy Memories of Rotorua, 2011…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99" name="Text Box 4">
            <a:extLst>
              <a:ext uri="{FF2B5EF4-FFF2-40B4-BE49-F238E27FC236}">
                <a16:creationId xmlns:a16="http://schemas.microsoft.com/office/drawing/2014/main" id="{474E8731-ADE9-4715-B065-F1F90E392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188" y="3108325"/>
            <a:ext cx="3506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2010, Brussels, Belgium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100" name="Text Box 4">
            <a:extLst>
              <a:ext uri="{FF2B5EF4-FFF2-40B4-BE49-F238E27FC236}">
                <a16:creationId xmlns:a16="http://schemas.microsoft.com/office/drawing/2014/main" id="{ED3E2403-DA6B-469A-B567-05A25976C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4488" y="3108325"/>
            <a:ext cx="3405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2014, Brussels, Belgium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7982D7AE-2D9F-4F98-842F-46DD6C47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5953125"/>
            <a:ext cx="3392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2012, Charlotte, NC, USA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102" name="Text Box 4">
            <a:extLst>
              <a:ext uri="{FF2B5EF4-FFF2-40B4-BE49-F238E27FC236}">
                <a16:creationId xmlns:a16="http://schemas.microsoft.com/office/drawing/2014/main" id="{DD2B6626-B9BB-4D22-A3E1-8E00E0221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5927725"/>
            <a:ext cx="4179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2016, Cape Town, South Africa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103" name="Picture 11">
            <a:extLst>
              <a:ext uri="{FF2B5EF4-FFF2-40B4-BE49-F238E27FC236}">
                <a16:creationId xmlns:a16="http://schemas.microsoft.com/office/drawing/2014/main" id="{6A79597C-5F75-474A-B205-7F655E61B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0"/>
          <a:stretch>
            <a:fillRect/>
          </a:stretch>
        </p:blipFill>
        <p:spPr bwMode="auto">
          <a:xfrm>
            <a:off x="5716588" y="3573463"/>
            <a:ext cx="2479675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4104" name="Picture 12">
            <a:extLst>
              <a:ext uri="{FF2B5EF4-FFF2-40B4-BE49-F238E27FC236}">
                <a16:creationId xmlns:a16="http://schemas.microsoft.com/office/drawing/2014/main" id="{95FDB7EA-2610-4740-8076-C818F444D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8"/>
          <a:stretch>
            <a:fillRect/>
          </a:stretch>
        </p:blipFill>
        <p:spPr bwMode="auto">
          <a:xfrm>
            <a:off x="3227388" y="3552825"/>
            <a:ext cx="2414587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4105" name="Picture 13">
            <a:extLst>
              <a:ext uri="{FF2B5EF4-FFF2-40B4-BE49-F238E27FC236}">
                <a16:creationId xmlns:a16="http://schemas.microsoft.com/office/drawing/2014/main" id="{433BC4B1-4F90-4EB6-BD82-E2B5A84BA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9"/>
          <a:stretch>
            <a:fillRect/>
          </a:stretch>
        </p:blipFill>
        <p:spPr bwMode="auto">
          <a:xfrm>
            <a:off x="708025" y="3565525"/>
            <a:ext cx="2433638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4106" name="Picture 14">
            <a:extLst>
              <a:ext uri="{FF2B5EF4-FFF2-40B4-BE49-F238E27FC236}">
                <a16:creationId xmlns:a16="http://schemas.microsoft.com/office/drawing/2014/main" id="{E9650CCC-5ECE-4841-B8DB-D89833546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r="742"/>
          <a:stretch>
            <a:fillRect/>
          </a:stretch>
        </p:blipFill>
        <p:spPr bwMode="auto">
          <a:xfrm>
            <a:off x="4848225" y="793750"/>
            <a:ext cx="3343275" cy="271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4107" name="Picture 15">
            <a:extLst>
              <a:ext uri="{FF2B5EF4-FFF2-40B4-BE49-F238E27FC236}">
                <a16:creationId xmlns:a16="http://schemas.microsoft.com/office/drawing/2014/main" id="{2EF45D74-AA7E-4EB1-B64F-8530121B5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"/>
          <a:stretch>
            <a:fillRect/>
          </a:stretch>
        </p:blipFill>
        <p:spPr bwMode="auto">
          <a:xfrm>
            <a:off x="708025" y="801688"/>
            <a:ext cx="4083050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4108" name="Text Box 4">
            <a:extLst>
              <a:ext uri="{FF2B5EF4-FFF2-40B4-BE49-F238E27FC236}">
                <a16:creationId xmlns:a16="http://schemas.microsoft.com/office/drawing/2014/main" id="{0C3EED17-78B7-4ABD-8745-948FB20D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888" y="3095625"/>
            <a:ext cx="3506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Ngahihi o te ra Bidois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41">
            <a:extLst>
              <a:ext uri="{FF2B5EF4-FFF2-40B4-BE49-F238E27FC236}">
                <a16:creationId xmlns:a16="http://schemas.microsoft.com/office/drawing/2014/main" id="{E1B4E414-BEB4-4FF5-913B-1A22A0D7F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#1 – Plan Access to Resources!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651" name="AutoShape 3" descr="Image result for world population growth">
            <a:extLst>
              <a:ext uri="{FF2B5EF4-FFF2-40B4-BE49-F238E27FC236}">
                <a16:creationId xmlns:a16="http://schemas.microsoft.com/office/drawing/2014/main" id="{15CD16C1-5039-44AB-89A3-FF4D073DB3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7652" name="AutoShape 4" descr="Image result for world population growth">
            <a:extLst>
              <a:ext uri="{FF2B5EF4-FFF2-40B4-BE49-F238E27FC236}">
                <a16:creationId xmlns:a16="http://schemas.microsoft.com/office/drawing/2014/main" id="{1CA9CCB5-3C9E-4D25-B731-4AD45E2BE3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7653" name="AutoShape 5" descr="Image result for world population growth">
            <a:extLst>
              <a:ext uri="{FF2B5EF4-FFF2-40B4-BE49-F238E27FC236}">
                <a16:creationId xmlns:a16="http://schemas.microsoft.com/office/drawing/2014/main" id="{AC0C83FD-DB06-427C-93C1-794E2EC6FB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7654" name="AutoShape 6" descr="Image result for global urbanization">
            <a:extLst>
              <a:ext uri="{FF2B5EF4-FFF2-40B4-BE49-F238E27FC236}">
                <a16:creationId xmlns:a16="http://schemas.microsoft.com/office/drawing/2014/main" id="{7B8EC869-6F84-4B6F-A0BE-47703D997F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7655" name="AutoShape 7" descr="Image result for global urbanization">
            <a:extLst>
              <a:ext uri="{FF2B5EF4-FFF2-40B4-BE49-F238E27FC236}">
                <a16:creationId xmlns:a16="http://schemas.microsoft.com/office/drawing/2014/main" id="{F62E6D50-7A9A-40C7-8D0E-77B44B70DE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7656" name="AutoShape 8" descr="Image result for global urbanization">
            <a:extLst>
              <a:ext uri="{FF2B5EF4-FFF2-40B4-BE49-F238E27FC236}">
                <a16:creationId xmlns:a16="http://schemas.microsoft.com/office/drawing/2014/main" id="{7CB56204-750C-45C3-83BB-37B99BE4045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27657" name="Rectangle 6">
            <a:extLst>
              <a:ext uri="{FF2B5EF4-FFF2-40B4-BE49-F238E27FC236}">
                <a16:creationId xmlns:a16="http://schemas.microsoft.com/office/drawing/2014/main" id="{0054702D-14A8-4B94-8630-D9EC5B6C0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9225" y="482600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None/>
            </a:pPr>
            <a:endParaRPr lang="en-GB" altLang="ja-JP" sz="18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Need to make 10-20 year national and regional plans for projected market needs</a:t>
            </a:r>
          </a:p>
        </p:txBody>
      </p:sp>
      <p:pic>
        <p:nvPicPr>
          <p:cNvPr id="27658" name="Picture 7">
            <a:extLst>
              <a:ext uri="{FF2B5EF4-FFF2-40B4-BE49-F238E27FC236}">
                <a16:creationId xmlns:a16="http://schemas.microsoft.com/office/drawing/2014/main" id="{9FA17617-16BE-4FAA-B352-FB6AF7E16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877888"/>
            <a:ext cx="4841875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Rectangle 4">
            <a:extLst>
              <a:ext uri="{FF2B5EF4-FFF2-40B4-BE49-F238E27FC236}">
                <a16:creationId xmlns:a16="http://schemas.microsoft.com/office/drawing/2014/main" id="{BEC3D044-5568-43AE-8D29-942265288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3" y="3043238"/>
            <a:ext cx="17287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Toronto, Canada</a:t>
            </a:r>
          </a:p>
        </p:txBody>
      </p:sp>
      <p:sp>
        <p:nvSpPr>
          <p:cNvPr id="27660" name="AutoShape 15" descr="Image result for geological map malaysia">
            <a:extLst>
              <a:ext uri="{FF2B5EF4-FFF2-40B4-BE49-F238E27FC236}">
                <a16:creationId xmlns:a16="http://schemas.microsoft.com/office/drawing/2014/main" id="{F04893FA-776D-489E-B923-A9D35019FD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62150" y="1571625"/>
            <a:ext cx="52197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pic>
        <p:nvPicPr>
          <p:cNvPr id="27661" name="Picture 2">
            <a:extLst>
              <a:ext uri="{FF2B5EF4-FFF2-40B4-BE49-F238E27FC236}">
                <a16:creationId xmlns:a16="http://schemas.microsoft.com/office/drawing/2014/main" id="{CA736759-2F11-4284-A8C8-DAC0C7ADB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4197350"/>
            <a:ext cx="4924425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2" name="Rectangle 4">
            <a:extLst>
              <a:ext uri="{FF2B5EF4-FFF2-40B4-BE49-F238E27FC236}">
                <a16:creationId xmlns:a16="http://schemas.microsoft.com/office/drawing/2014/main" id="{B102D845-7F65-4BAA-BEA5-AA613A3B9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3" y="58626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tx1"/>
                </a:solidFill>
                <a:latin typeface="Tahoma" panose="020B0604030504040204" pitchFamily="34" charset="0"/>
              </a:rPr>
              <a:t>Medellín, Colombia</a:t>
            </a:r>
          </a:p>
        </p:txBody>
      </p:sp>
      <p:pic>
        <p:nvPicPr>
          <p:cNvPr id="27663" name="Picture 1">
            <a:extLst>
              <a:ext uri="{FF2B5EF4-FFF2-40B4-BE49-F238E27FC236}">
                <a16:creationId xmlns:a16="http://schemas.microsoft.com/office/drawing/2014/main" id="{ECA4F35A-8E3F-4304-8626-33C75778E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3" b="8980"/>
          <a:stretch>
            <a:fillRect/>
          </a:stretch>
        </p:blipFill>
        <p:spPr bwMode="auto">
          <a:xfrm>
            <a:off x="5092700" y="1866900"/>
            <a:ext cx="364807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Rectangle 20">
            <a:extLst>
              <a:ext uri="{FF2B5EF4-FFF2-40B4-BE49-F238E27FC236}">
                <a16:creationId xmlns:a16="http://schemas.microsoft.com/office/drawing/2014/main" id="{A60A125F-F9A6-45FE-8AA5-773611ABF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0" y="1854200"/>
            <a:ext cx="3632200" cy="45339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>
            <a:extLst>
              <a:ext uri="{FF2B5EF4-FFF2-40B4-BE49-F238E27FC236}">
                <a16:creationId xmlns:a16="http://schemas.microsoft.com/office/drawing/2014/main" id="{432CF6AD-39AC-497D-8773-25C027C5C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1713" y="719138"/>
            <a:ext cx="4090987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Increasing urbanisation will accelerate the trend towards bigger companies and bigger quarries near major markets 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Trend is most notable in China!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Also in United Arab Emirates, coastal quarries allowing long-distance shipping…</a:t>
            </a: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en-IE" altLang="en-US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8675" name="Picture 5">
            <a:extLst>
              <a:ext uri="{FF2B5EF4-FFF2-40B4-BE49-F238E27FC236}">
                <a16:creationId xmlns:a16="http://schemas.microsoft.com/office/drawing/2014/main" id="{7C251639-BE73-4CE6-B4F2-1A74B51AE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8"/>
          <a:stretch>
            <a:fillRect/>
          </a:stretch>
        </p:blipFill>
        <p:spPr bwMode="auto">
          <a:xfrm>
            <a:off x="220663" y="874713"/>
            <a:ext cx="4510087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141">
            <a:extLst>
              <a:ext uri="{FF2B5EF4-FFF2-40B4-BE49-F238E27FC236}">
                <a16:creationId xmlns:a16="http://schemas.microsoft.com/office/drawing/2014/main" id="{C7893428-1C97-4CA4-AE0F-0D2021136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#2 – Think Bigger!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8677" name="Picture 9">
            <a:extLst>
              <a:ext uri="{FF2B5EF4-FFF2-40B4-BE49-F238E27FC236}">
                <a16:creationId xmlns:a16="http://schemas.microsoft.com/office/drawing/2014/main" id="{728F54D7-93DC-4C97-BA96-77D6D93B8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695700"/>
            <a:ext cx="4506913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8">
            <a:extLst>
              <a:ext uri="{FF2B5EF4-FFF2-40B4-BE49-F238E27FC236}">
                <a16:creationId xmlns:a16="http://schemas.microsoft.com/office/drawing/2014/main" id="{8110330F-90B8-4049-B5C0-D035D1780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363" y="3689350"/>
            <a:ext cx="4111625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8679" name="Rectangle 4">
            <a:extLst>
              <a:ext uri="{FF2B5EF4-FFF2-40B4-BE49-F238E27FC236}">
                <a16:creationId xmlns:a16="http://schemas.microsoft.com/office/drawing/2014/main" id="{62C95038-C16C-431C-A154-E24D00A53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3" y="58626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Houzhou, China</a:t>
            </a:r>
          </a:p>
        </p:txBody>
      </p:sp>
      <p:sp>
        <p:nvSpPr>
          <p:cNvPr id="28680" name="Rectangle 4">
            <a:extLst>
              <a:ext uri="{FF2B5EF4-FFF2-40B4-BE49-F238E27FC236}">
                <a16:creationId xmlns:a16="http://schemas.microsoft.com/office/drawing/2014/main" id="{B913A3B3-CC51-4C17-A7E6-324DB3FD1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29416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Houzhou, China</a:t>
            </a:r>
          </a:p>
        </p:txBody>
      </p:sp>
      <p:sp>
        <p:nvSpPr>
          <p:cNvPr id="28681" name="Rectangle 4">
            <a:extLst>
              <a:ext uri="{FF2B5EF4-FFF2-40B4-BE49-F238E27FC236}">
                <a16:creationId xmlns:a16="http://schemas.microsoft.com/office/drawing/2014/main" id="{AF8DCCEA-26E4-443F-B3C5-FE5A1201C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6813" y="36528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Stevin Rock, UAE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41">
            <a:extLst>
              <a:ext uri="{FF2B5EF4-FFF2-40B4-BE49-F238E27FC236}">
                <a16:creationId xmlns:a16="http://schemas.microsoft.com/office/drawing/2014/main" id="{935F3C32-D08F-4A2C-B5FA-25E97A3A2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#3 - Optimise Transport to Market 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9699" name="Picture 3">
            <a:extLst>
              <a:ext uri="{FF2B5EF4-FFF2-40B4-BE49-F238E27FC236}">
                <a16:creationId xmlns:a16="http://schemas.microsoft.com/office/drawing/2014/main" id="{5A27EAB3-C28F-4A32-A0B9-DA6F7B5FF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9"/>
          <a:stretch>
            <a:fillRect/>
          </a:stretch>
        </p:blipFill>
        <p:spPr bwMode="auto">
          <a:xfrm>
            <a:off x="3567113" y="3600450"/>
            <a:ext cx="5449887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>
            <a:extLst>
              <a:ext uri="{FF2B5EF4-FFF2-40B4-BE49-F238E27FC236}">
                <a16:creationId xmlns:a16="http://schemas.microsoft.com/office/drawing/2014/main" id="{5FCD6C5B-1603-4153-8A4E-4612DCAA7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922338"/>
            <a:ext cx="45116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9701" name="Rectangle 4">
            <a:extLst>
              <a:ext uri="{FF2B5EF4-FFF2-40B4-BE49-F238E27FC236}">
                <a16:creationId xmlns:a16="http://schemas.microsoft.com/office/drawing/2014/main" id="{9EF48685-D618-435A-BCF8-C88687B82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7413" y="846138"/>
            <a:ext cx="4408487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Aggregates are the biggest bulk logistics business on the planet! 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Still ~85% by road, equivalent to 5 million 25-ton trucks a day!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Rail and water are the future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International shipping is growing</a:t>
            </a: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en-IE" altLang="en-US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702" name="Rectangle 4">
            <a:extLst>
              <a:ext uri="{FF2B5EF4-FFF2-40B4-BE49-F238E27FC236}">
                <a16:creationId xmlns:a16="http://schemas.microsoft.com/office/drawing/2014/main" id="{7552D76F-5E39-4AE5-BDC4-D88C8D4CC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3" y="29289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C</a:t>
            </a: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ó</a:t>
            </a: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rdoba, Argentina</a:t>
            </a:r>
          </a:p>
        </p:txBody>
      </p:sp>
      <p:pic>
        <p:nvPicPr>
          <p:cNvPr id="29703" name="Picture 11">
            <a:extLst>
              <a:ext uri="{FF2B5EF4-FFF2-40B4-BE49-F238E27FC236}">
                <a16:creationId xmlns:a16="http://schemas.microsoft.com/office/drawing/2014/main" id="{EC6B7EF8-1DC9-4A8B-9957-7F55462B5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3598863"/>
            <a:ext cx="343852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9704" name="Rectangle 4">
            <a:extLst>
              <a:ext uri="{FF2B5EF4-FFF2-40B4-BE49-F238E27FC236}">
                <a16:creationId xmlns:a16="http://schemas.microsoft.com/office/drawing/2014/main" id="{CEC1C437-199C-41BE-9087-918F0A331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58880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Mekong, Vietnam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>
            <a:extLst>
              <a:ext uri="{FF2B5EF4-FFF2-40B4-BE49-F238E27FC236}">
                <a16:creationId xmlns:a16="http://schemas.microsoft.com/office/drawing/2014/main" id="{0CE6813E-CFA9-42FB-B900-28240B863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313" y="668338"/>
            <a:ext cx="381158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The industry must campaign (in cooperation with the authorities) to eliminate unregulated extraction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Extraction from beaches and riverbeds is now prohibited in most countries – is focus of UNEP Report</a:t>
            </a:r>
          </a:p>
        </p:txBody>
      </p:sp>
      <p:sp>
        <p:nvSpPr>
          <p:cNvPr id="30723" name="Rectangle 141">
            <a:extLst>
              <a:ext uri="{FF2B5EF4-FFF2-40B4-BE49-F238E27FC236}">
                <a16:creationId xmlns:a16="http://schemas.microsoft.com/office/drawing/2014/main" id="{62FC8D0B-F36D-4085-9921-8913B14CA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#4 – Curb Illegal Extraction!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24" name="Picture 2">
            <a:extLst>
              <a:ext uri="{FF2B5EF4-FFF2-40B4-BE49-F238E27FC236}">
                <a16:creationId xmlns:a16="http://schemas.microsoft.com/office/drawing/2014/main" id="{4BBC534B-FB3B-409F-A93B-63E80B5A3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846138"/>
            <a:ext cx="4740275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>
            <a:extLst>
              <a:ext uri="{FF2B5EF4-FFF2-40B4-BE49-F238E27FC236}">
                <a16:creationId xmlns:a16="http://schemas.microsoft.com/office/drawing/2014/main" id="{4FE63987-4E81-44B6-AD38-4DDC9598C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482975"/>
            <a:ext cx="2640013" cy="322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30726" name="Rectangle 4">
            <a:extLst>
              <a:ext uri="{FF2B5EF4-FFF2-40B4-BE49-F238E27FC236}">
                <a16:creationId xmlns:a16="http://schemas.microsoft.com/office/drawing/2014/main" id="{1A026ECB-C641-4F80-89C4-DACB2B688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3" y="29289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India</a:t>
            </a:r>
          </a:p>
        </p:txBody>
      </p:sp>
      <p:pic>
        <p:nvPicPr>
          <p:cNvPr id="30727" name="Picture 8">
            <a:extLst>
              <a:ext uri="{FF2B5EF4-FFF2-40B4-BE49-F238E27FC236}">
                <a16:creationId xmlns:a16="http://schemas.microsoft.com/office/drawing/2014/main" id="{D667F725-0D02-4D51-82E6-65BA8317B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3527425"/>
            <a:ext cx="5237162" cy="32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>
            <a:extLst>
              <a:ext uri="{FF2B5EF4-FFF2-40B4-BE49-F238E27FC236}">
                <a16:creationId xmlns:a16="http://schemas.microsoft.com/office/drawing/2014/main" id="{BED80726-2743-450C-A188-086658E7B834}"/>
              </a:ext>
            </a:extLst>
          </p:cNvPr>
          <p:cNvSpPr txBox="1">
            <a:spLocks noGrp="1"/>
          </p:cNvSpPr>
          <p:nvPr/>
        </p:nvSpPr>
        <p:spPr bwMode="auto">
          <a:xfrm>
            <a:off x="914400" y="6318250"/>
            <a:ext cx="144463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lnSpc>
                <a:spcPct val="104000"/>
              </a:lnSpc>
              <a:buFont typeface="Wingdings" panose="05000000000000000000" pitchFamily="2" charset="2"/>
              <a:buNone/>
            </a:pPr>
            <a:fld id="{4B999F97-47B7-47F2-B12F-A79A85006315}" type="slidenum">
              <a:rPr lang="en-GB" altLang="es-ES_tradnl" sz="800">
                <a:cs typeface="Arial" panose="020B0604020202020204" pitchFamily="34" charset="0"/>
              </a:rPr>
              <a:pPr algn="r" eaLnBrk="1" hangingPunct="1">
                <a:lnSpc>
                  <a:spcPct val="104000"/>
                </a:lnSpc>
                <a:buFont typeface="Wingdings" panose="05000000000000000000" pitchFamily="2" charset="2"/>
                <a:buNone/>
              </a:pPr>
              <a:t>24</a:t>
            </a:fld>
            <a:endParaRPr lang="en-GB" altLang="es-ES_tradnl" sz="800">
              <a:cs typeface="Arial" panose="020B0604020202020204" pitchFamily="34" charset="0"/>
            </a:endParaRPr>
          </a:p>
        </p:txBody>
      </p:sp>
      <p:sp>
        <p:nvSpPr>
          <p:cNvPr id="31747" name="TextBox 6">
            <a:extLst>
              <a:ext uri="{FF2B5EF4-FFF2-40B4-BE49-F238E27FC236}">
                <a16:creationId xmlns:a16="http://schemas.microsoft.com/office/drawing/2014/main" id="{A67F0C97-9DF2-4967-88B3-AD09A0FD8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888" y="1922463"/>
            <a:ext cx="2955925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IE" altLang="es-ES_tradnl" sz="800">
              <a:cs typeface="Arial" panose="020B0604020202020204" pitchFamily="34" charset="0"/>
            </a:endParaRPr>
          </a:p>
        </p:txBody>
      </p:sp>
      <p:pic>
        <p:nvPicPr>
          <p:cNvPr id="166928" name="Picture 16">
            <a:extLst>
              <a:ext uri="{FF2B5EF4-FFF2-40B4-BE49-F238E27FC236}">
                <a16:creationId xmlns:a16="http://schemas.microsoft.com/office/drawing/2014/main" id="{0BE9265E-8502-4318-8490-62369BCD7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844550"/>
            <a:ext cx="3960813" cy="304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1749" name="Picture 18">
            <a:extLst>
              <a:ext uri="{FF2B5EF4-FFF2-40B4-BE49-F238E27FC236}">
                <a16:creationId xmlns:a16="http://schemas.microsoft.com/office/drawing/2014/main" id="{3E572731-D0F7-427E-B2E5-B932DA3D3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0"/>
          <a:stretch>
            <a:fillRect/>
          </a:stretch>
        </p:blipFill>
        <p:spPr bwMode="auto">
          <a:xfrm>
            <a:off x="250825" y="3932238"/>
            <a:ext cx="3960813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31750" name="Rectangle 141">
            <a:extLst>
              <a:ext uri="{FF2B5EF4-FFF2-40B4-BE49-F238E27FC236}">
                <a16:creationId xmlns:a16="http://schemas.microsoft.com/office/drawing/2014/main" id="{E5C2DB49-C2BF-4277-B330-93A74717D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#5 - Develop Manufactured Sands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751" name="Rectangle 4">
            <a:extLst>
              <a:ext uri="{FF2B5EF4-FFF2-40B4-BE49-F238E27FC236}">
                <a16:creationId xmlns:a16="http://schemas.microsoft.com/office/drawing/2014/main" id="{CAAEFF4E-9B11-4663-986D-52DD58FCC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2613" y="1036638"/>
            <a:ext cx="4522787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Manufactured sand is the ideal solution where natural sand is no longer available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Also makes great economic sense in using by-product process fines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can be via a small vertical cone crusher with air or centrifugal classification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May need to alter concrete mixes with clever use of admixtures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High-quality manufactured sands can allow some reduction of cement content in concrete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41">
            <a:extLst>
              <a:ext uri="{FF2B5EF4-FFF2-40B4-BE49-F238E27FC236}">
                <a16:creationId xmlns:a16="http://schemas.microsoft.com/office/drawing/2014/main" id="{3D4E9F26-1A53-4CFE-BCDA-13B3383F8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#6 – Pursue Digitisation to 4.0+!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771" name="AutoShape 3" descr="Image result for world population growth">
            <a:extLst>
              <a:ext uri="{FF2B5EF4-FFF2-40B4-BE49-F238E27FC236}">
                <a16:creationId xmlns:a16="http://schemas.microsoft.com/office/drawing/2014/main" id="{E0A2B841-F0AB-4101-AB22-F14B2F6AEC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2772" name="AutoShape 4" descr="Image result for world population growth">
            <a:extLst>
              <a:ext uri="{FF2B5EF4-FFF2-40B4-BE49-F238E27FC236}">
                <a16:creationId xmlns:a16="http://schemas.microsoft.com/office/drawing/2014/main" id="{5F56D81B-ADE0-42CE-B13C-F781731473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2773" name="AutoShape 5" descr="Image result for world population growth">
            <a:extLst>
              <a:ext uri="{FF2B5EF4-FFF2-40B4-BE49-F238E27FC236}">
                <a16:creationId xmlns:a16="http://schemas.microsoft.com/office/drawing/2014/main" id="{0F4AB9D5-09FE-4393-8FFA-7E5184569E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71875" y="2724150"/>
            <a:ext cx="20002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2774" name="AutoShape 6" descr="Image result for global urbanization">
            <a:extLst>
              <a:ext uri="{FF2B5EF4-FFF2-40B4-BE49-F238E27FC236}">
                <a16:creationId xmlns:a16="http://schemas.microsoft.com/office/drawing/2014/main" id="{09F12FD4-197D-4379-A8EA-B15BB970E3C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2775" name="AutoShape 7" descr="Image result for global urbanization">
            <a:extLst>
              <a:ext uri="{FF2B5EF4-FFF2-40B4-BE49-F238E27FC236}">
                <a16:creationId xmlns:a16="http://schemas.microsoft.com/office/drawing/2014/main" id="{6993887C-AB54-4D18-9EFE-5D8CC2E941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2776" name="AutoShape 8" descr="Image result for global urbanization">
            <a:extLst>
              <a:ext uri="{FF2B5EF4-FFF2-40B4-BE49-F238E27FC236}">
                <a16:creationId xmlns:a16="http://schemas.microsoft.com/office/drawing/2014/main" id="{396B4E7E-E91B-4122-8EB3-B990D4E18B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1381125"/>
            <a:ext cx="65532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2777" name="Rectangle 6">
            <a:extLst>
              <a:ext uri="{FF2B5EF4-FFF2-40B4-BE49-F238E27FC236}">
                <a16:creationId xmlns:a16="http://schemas.microsoft.com/office/drawing/2014/main" id="{76DCDB4E-82F3-4F21-9C3A-D5CD2BF49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25" y="3579813"/>
            <a:ext cx="4181475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None/>
            </a:pPr>
            <a:endParaRPr lang="en-GB" altLang="ja-JP" sz="18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Increasingly sophisticated aggregates quality demands for concrete and asphalt mixes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Optimisation of every stage of the process increases profits 30-40%!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Profitability also depends on optimising products to market needs!</a:t>
            </a:r>
          </a:p>
        </p:txBody>
      </p:sp>
      <p:pic>
        <p:nvPicPr>
          <p:cNvPr id="32778" name="Picture 6">
            <a:extLst>
              <a:ext uri="{FF2B5EF4-FFF2-40B4-BE49-F238E27FC236}">
                <a16:creationId xmlns:a16="http://schemas.microsoft.com/office/drawing/2014/main" id="{A6C2B68B-D13E-41E0-AEDA-60494E970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"/>
          <a:stretch>
            <a:fillRect/>
          </a:stretch>
        </p:blipFill>
        <p:spPr bwMode="auto">
          <a:xfrm>
            <a:off x="4560888" y="930275"/>
            <a:ext cx="4287837" cy="29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graphicFrame>
        <p:nvGraphicFramePr>
          <p:cNvPr id="32779" name="Object 7">
            <a:extLst>
              <a:ext uri="{FF2B5EF4-FFF2-40B4-BE49-F238E27FC236}">
                <a16:creationId xmlns:a16="http://schemas.microsoft.com/office/drawing/2014/main" id="{6A1E24AA-0B4E-4F20-8ACA-F069FE3A0A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8450" y="920750"/>
          <a:ext cx="4194175" cy="293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Document" r:id="rId5" imgW="4762500" imgH="3187700" progId="Word.Document.8">
                  <p:embed/>
                </p:oleObj>
              </mc:Choice>
              <mc:Fallback>
                <p:oleObj name="Document" r:id="rId5" imgW="4762500" imgH="3187700" progId="Word.Documen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9583" b="5328"/>
                      <a:stretch>
                        <a:fillRect/>
                      </a:stretch>
                    </p:blipFill>
                    <p:spPr bwMode="auto">
                      <a:xfrm>
                        <a:off x="298450" y="920750"/>
                        <a:ext cx="4194175" cy="293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80" name="Picture 7" descr="CON/AGG 2017 Airware’s new Fleet Analysis Module ">
            <a:extLst>
              <a:ext uri="{FF2B5EF4-FFF2-40B4-BE49-F238E27FC236}">
                <a16:creationId xmlns:a16="http://schemas.microsoft.com/office/drawing/2014/main" id="{5FB2F7E3-7322-4AA9-BA4E-7E3F413C9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8" y="3911600"/>
            <a:ext cx="42989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D888A498-A49A-46DA-B917-85AB7EE1C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6425" y="692150"/>
            <a:ext cx="44005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Increasing societal and political expectation to raise levels of recycling, even though economic only in major urban areas 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Necessity for quality control in demolition and recycling 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Target of 20-30% recycled aggregates by 2030 in major urban areas might be a target</a:t>
            </a:r>
          </a:p>
        </p:txBody>
      </p:sp>
      <p:pic>
        <p:nvPicPr>
          <p:cNvPr id="33795" name="Picture 6">
            <a:extLst>
              <a:ext uri="{FF2B5EF4-FFF2-40B4-BE49-F238E27FC236}">
                <a16:creationId xmlns:a16="http://schemas.microsoft.com/office/drawing/2014/main" id="{E353FF9D-F739-4B6F-8FCF-2DA7A87F6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095625"/>
            <a:ext cx="2187575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7">
            <a:extLst>
              <a:ext uri="{FF2B5EF4-FFF2-40B4-BE49-F238E27FC236}">
                <a16:creationId xmlns:a16="http://schemas.microsoft.com/office/drawing/2014/main" id="{90A9055D-E693-4610-825A-D83F6BB38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63" y="3308350"/>
            <a:ext cx="21971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11">
            <a:extLst>
              <a:ext uri="{FF2B5EF4-FFF2-40B4-BE49-F238E27FC236}">
                <a16:creationId xmlns:a16="http://schemas.microsoft.com/office/drawing/2014/main" id="{22CE7B4B-F67B-4E3A-B530-2653A8265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923925"/>
            <a:ext cx="4078287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141">
            <a:extLst>
              <a:ext uri="{FF2B5EF4-FFF2-40B4-BE49-F238E27FC236}">
                <a16:creationId xmlns:a16="http://schemas.microsoft.com/office/drawing/2014/main" id="{A87D5EF4-5023-4F96-BC74-C17B9C357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#7 – Recycle where Economic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3799" name="Picture 8">
            <a:extLst>
              <a:ext uri="{FF2B5EF4-FFF2-40B4-BE49-F238E27FC236}">
                <a16:creationId xmlns:a16="http://schemas.microsoft.com/office/drawing/2014/main" id="{107B943B-B4D9-4347-BF19-673FC2B16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3825875"/>
            <a:ext cx="4484688" cy="265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>
            <a:extLst>
              <a:ext uri="{FF2B5EF4-FFF2-40B4-BE49-F238E27FC236}">
                <a16:creationId xmlns:a16="http://schemas.microsoft.com/office/drawing/2014/main" id="{CDDAC26D-A76C-45B1-A834-F8713CECE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806450"/>
            <a:ext cx="4597400" cy="313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6">
            <a:extLst>
              <a:ext uri="{FF2B5EF4-FFF2-40B4-BE49-F238E27FC236}">
                <a16:creationId xmlns:a16="http://schemas.microsoft.com/office/drawing/2014/main" id="{223FE820-BDB7-4820-90FD-3011EB5C6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838" y="842963"/>
            <a:ext cx="4460875" cy="337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0" name="Group 10">
            <a:extLst>
              <a:ext uri="{FF2B5EF4-FFF2-40B4-BE49-F238E27FC236}">
                <a16:creationId xmlns:a16="http://schemas.microsoft.com/office/drawing/2014/main" id="{B19B7D8A-97D8-4948-B394-53F8A2CC8A87}"/>
              </a:ext>
            </a:extLst>
          </p:cNvPr>
          <p:cNvGrpSpPr>
            <a:grpSpLocks/>
          </p:cNvGrpSpPr>
          <p:nvPr/>
        </p:nvGrpSpPr>
        <p:grpSpPr bwMode="auto">
          <a:xfrm>
            <a:off x="4635500" y="4318000"/>
            <a:ext cx="4330700" cy="2171700"/>
            <a:chOff x="2667000" y="3505200"/>
            <a:chExt cx="6248400" cy="3124200"/>
          </a:xfrm>
        </p:grpSpPr>
        <p:grpSp>
          <p:nvGrpSpPr>
            <p:cNvPr id="34823" name="Group 8">
              <a:extLst>
                <a:ext uri="{FF2B5EF4-FFF2-40B4-BE49-F238E27FC236}">
                  <a16:creationId xmlns:a16="http://schemas.microsoft.com/office/drawing/2014/main" id="{7B0E20A1-F69B-40E7-85DD-0CC453685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67000" y="3505200"/>
              <a:ext cx="6248400" cy="3124200"/>
              <a:chOff x="1371600" y="3733800"/>
              <a:chExt cx="6248400" cy="2895600"/>
            </a:xfrm>
          </p:grpSpPr>
          <p:pic>
            <p:nvPicPr>
              <p:cNvPr id="2" name="Picture 5">
                <a:extLst>
                  <a:ext uri="{FF2B5EF4-FFF2-40B4-BE49-F238E27FC236}">
                    <a16:creationId xmlns:a16="http://schemas.microsoft.com/office/drawing/2014/main" id="{EEE1F89F-B3BC-46EE-9F1B-EF372EECCE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/>
              <a:srcRect l="42167" t="35417" r="16837" b="15625"/>
              <a:stretch>
                <a:fillRect/>
              </a:stretch>
            </p:blipFill>
            <p:spPr bwMode="auto">
              <a:xfrm>
                <a:off x="1371600" y="3733800"/>
                <a:ext cx="6248400" cy="2895600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34826" name="TextBox 7">
                <a:extLst>
                  <a:ext uri="{FF2B5EF4-FFF2-40B4-BE49-F238E27FC236}">
                    <a16:creationId xmlns:a16="http://schemas.microsoft.com/office/drawing/2014/main" id="{4860315A-7A98-4FE6-ABB4-7CCC2AC065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03812" y="3888317"/>
                <a:ext cx="838312" cy="36618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Aft>
                    <a:spcPct val="50000"/>
                  </a:spcAft>
                  <a:buClr>
                    <a:srgbClr val="CC3300"/>
                  </a:buClr>
                  <a:buSzPct val="50000"/>
                  <a:buFont typeface="Wingdings" panose="05000000000000000000" pitchFamily="2" charset="2"/>
                  <a:buChar char="n"/>
                  <a:defRPr sz="2400">
                    <a:solidFill>
                      <a:srgbClr val="000080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C3300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rgbClr val="000080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R Frutiger Roman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IE" altLang="en-US" sz="1200" b="1">
                    <a:solidFill>
                      <a:schemeClr val="tx1"/>
                    </a:solidFill>
                    <a:cs typeface="Arial" panose="020B0604020202020204" pitchFamily="34" charset="0"/>
                  </a:rPr>
                  <a:t>India</a:t>
                </a:r>
                <a:endParaRPr lang="en-US" altLang="en-US" sz="1200" b="1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7C5A6A67-9130-4AD8-A4AD-1F5F3041C758}"/>
                </a:ext>
              </a:extLst>
            </p:cNvPr>
            <p:cNvCxnSpPr/>
            <p:nvPr/>
          </p:nvCxnSpPr>
          <p:spPr>
            <a:xfrm rot="5400000" flipH="1" flipV="1">
              <a:off x="5409811" y="5791250"/>
              <a:ext cx="762780" cy="458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4821" name="Rectangle 141">
            <a:extLst>
              <a:ext uri="{FF2B5EF4-FFF2-40B4-BE49-F238E27FC236}">
                <a16:creationId xmlns:a16="http://schemas.microsoft.com/office/drawing/2014/main" id="{DE2A49AF-8CC2-4D35-B9DF-6B9B02AAA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#8 - Minimise Water Usage 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822" name="Rectangle 4">
            <a:extLst>
              <a:ext uri="{FF2B5EF4-FFF2-40B4-BE49-F238E27FC236}">
                <a16:creationId xmlns:a16="http://schemas.microsoft.com/office/drawing/2014/main" id="{1D3BC309-52B5-4924-B218-66A862155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3" y="3957638"/>
            <a:ext cx="4090987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5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Water usage is becoming a critical issue in water-stressed regions like India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5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Also in minimising the impact of extraction on groundwater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5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UEPG survey shows best practice as &lt;100 litres/tonne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6">
            <a:extLst>
              <a:ext uri="{FF2B5EF4-FFF2-40B4-BE49-F238E27FC236}">
                <a16:creationId xmlns:a16="http://schemas.microsoft.com/office/drawing/2014/main" id="{362BEEED-31BC-4A67-9A7B-C068143C6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"/>
          <a:stretch>
            <a:fillRect/>
          </a:stretch>
        </p:blipFill>
        <p:spPr bwMode="auto">
          <a:xfrm>
            <a:off x="209550" y="904875"/>
            <a:ext cx="2349500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7">
            <a:extLst>
              <a:ext uri="{FF2B5EF4-FFF2-40B4-BE49-F238E27FC236}">
                <a16:creationId xmlns:a16="http://schemas.microsoft.com/office/drawing/2014/main" id="{1372DA56-E22F-4129-906F-78DB31F09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1" t="31912" r="61400"/>
          <a:stretch>
            <a:fillRect/>
          </a:stretch>
        </p:blipFill>
        <p:spPr bwMode="auto">
          <a:xfrm>
            <a:off x="2635250" y="895350"/>
            <a:ext cx="226695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>
            <a:extLst>
              <a:ext uri="{FF2B5EF4-FFF2-40B4-BE49-F238E27FC236}">
                <a16:creationId xmlns:a16="http://schemas.microsoft.com/office/drawing/2014/main" id="{C92ED747-36B6-421D-83C2-442E39529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3905250"/>
            <a:ext cx="4149725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>
            <a:extLst>
              <a:ext uri="{FF2B5EF4-FFF2-40B4-BE49-F238E27FC236}">
                <a16:creationId xmlns:a16="http://schemas.microsoft.com/office/drawing/2014/main" id="{22353A72-B5D6-4AA4-9F24-991F014C6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3895725"/>
            <a:ext cx="4310062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141">
            <a:extLst>
              <a:ext uri="{FF2B5EF4-FFF2-40B4-BE49-F238E27FC236}">
                <a16:creationId xmlns:a16="http://schemas.microsoft.com/office/drawing/2014/main" id="{D5A3E63D-F2CD-4B4B-BA3D-2B9BEE3B1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#9 - Health &amp; Safety Imperative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847" name="Rectangle 4">
            <a:extLst>
              <a:ext uri="{FF2B5EF4-FFF2-40B4-BE49-F238E27FC236}">
                <a16:creationId xmlns:a16="http://schemas.microsoft.com/office/drawing/2014/main" id="{934EB12F-6822-417B-AB35-CDA1B91D9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5713" y="681038"/>
            <a:ext cx="38115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 u="sng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Fatality</a:t>
            </a: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prevention needs focus on Driver and Contractor Management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Best companies have reduced </a:t>
            </a:r>
            <a:r>
              <a:rPr lang="en-IE" altLang="en-US" sz="2000" u="sng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Accidents</a:t>
            </a: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by 90% over the last 10 years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 u="sng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Illness</a:t>
            </a: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focus now requires  reduction in RCS exposure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 u="sng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Triple Zero</a:t>
            </a: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is the Target!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Content Placeholder 7">
            <a:extLst>
              <a:ext uri="{FF2B5EF4-FFF2-40B4-BE49-F238E27FC236}">
                <a16:creationId xmlns:a16="http://schemas.microsoft.com/office/drawing/2014/main" id="{4C5CBA58-18A6-4425-BF2A-DDFEE3C1E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3"/>
          <a:stretch>
            <a:fillRect/>
          </a:stretch>
        </p:blipFill>
        <p:spPr bwMode="auto">
          <a:xfrm>
            <a:off x="139700" y="3789363"/>
            <a:ext cx="334327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2">
            <a:extLst>
              <a:ext uri="{FF2B5EF4-FFF2-40B4-BE49-F238E27FC236}">
                <a16:creationId xmlns:a16="http://schemas.microsoft.com/office/drawing/2014/main" id="{AF788602-3CFC-49F8-93E5-A81D43656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25829" r="45686" b="26056"/>
          <a:stretch>
            <a:fillRect/>
          </a:stretch>
        </p:blipFill>
        <p:spPr bwMode="auto">
          <a:xfrm>
            <a:off x="3554413" y="882650"/>
            <a:ext cx="23050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141">
            <a:extLst>
              <a:ext uri="{FF2B5EF4-FFF2-40B4-BE49-F238E27FC236}">
                <a16:creationId xmlns:a16="http://schemas.microsoft.com/office/drawing/2014/main" id="{9D10A1E0-6A62-4EA9-AA43-FE9799517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#10 – Biodiversity &amp; Restoration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3" name="Picture 6">
            <a:extLst>
              <a:ext uri="{FF2B5EF4-FFF2-40B4-BE49-F238E27FC236}">
                <a16:creationId xmlns:a16="http://schemas.microsoft.com/office/drawing/2014/main" id="{F70C7F91-31D9-4010-8F77-754D8DB9A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700" y="881063"/>
            <a:ext cx="3351213" cy="28479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2" name="Picture 5">
            <a:extLst>
              <a:ext uri="{FF2B5EF4-FFF2-40B4-BE49-F238E27FC236}">
                <a16:creationId xmlns:a16="http://schemas.microsoft.com/office/drawing/2014/main" id="{91A32061-6D20-408A-BED9-B88CAAB1A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r="27135"/>
          <a:stretch>
            <a:fillRect/>
          </a:stretch>
        </p:blipFill>
        <p:spPr bwMode="auto">
          <a:xfrm>
            <a:off x="3541713" y="3781425"/>
            <a:ext cx="2308225" cy="27416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6871" name="Rectangle 4">
            <a:extLst>
              <a:ext uri="{FF2B5EF4-FFF2-40B4-BE49-F238E27FC236}">
                <a16:creationId xmlns:a16="http://schemas.microsoft.com/office/drawing/2014/main" id="{C60B9270-4FA0-4EFF-B34C-3662AA05C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813" y="641350"/>
            <a:ext cx="2922587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Quarries and Pits are biodiversity havens!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Biodiversity is a real strength of the Aggregates Industry!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6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Many quarries host Red-List and protected species</a:t>
            </a:r>
          </a:p>
        </p:txBody>
      </p:sp>
      <p:pic>
        <p:nvPicPr>
          <p:cNvPr id="36872" name="Picture 5">
            <a:extLst>
              <a:ext uri="{FF2B5EF4-FFF2-40B4-BE49-F238E27FC236}">
                <a16:creationId xmlns:a16="http://schemas.microsoft.com/office/drawing/2014/main" id="{799D02CD-C504-4C67-A53C-C52020CE9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88" y="3435350"/>
            <a:ext cx="2198687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41">
            <a:extLst>
              <a:ext uri="{FF2B5EF4-FFF2-40B4-BE49-F238E27FC236}">
                <a16:creationId xmlns:a16="http://schemas.microsoft.com/office/drawing/2014/main" id="{DA7BB1DA-F448-4FBA-8985-A52AC70CD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127000"/>
            <a:ext cx="8475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The story of GAIN, founded in 2010…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3" name="Picture 4">
            <a:extLst>
              <a:ext uri="{FF2B5EF4-FFF2-40B4-BE49-F238E27FC236}">
                <a16:creationId xmlns:a16="http://schemas.microsoft.com/office/drawing/2014/main" id="{BB2EF6F6-6207-4C0A-AFBF-513D5F793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7" r="13710" b="2866"/>
          <a:stretch>
            <a:fillRect/>
          </a:stretch>
        </p:blipFill>
        <p:spPr bwMode="auto">
          <a:xfrm>
            <a:off x="4295775" y="952500"/>
            <a:ext cx="4551363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254E522A-1A54-4908-98C8-A3CF37A6B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949325"/>
            <a:ext cx="4056062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>
            <a:extLst>
              <a:ext uri="{FF2B5EF4-FFF2-40B4-BE49-F238E27FC236}">
                <a16:creationId xmlns:a16="http://schemas.microsoft.com/office/drawing/2014/main" id="{A13D7FCD-403B-4763-93DD-17785C437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3624263"/>
            <a:ext cx="403225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0CA24FA6-FEE3-4A21-93B9-D40F4BD16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/>
          <a:stretch>
            <a:fillRect/>
          </a:stretch>
        </p:blipFill>
        <p:spPr bwMode="auto">
          <a:xfrm>
            <a:off x="4278313" y="3616325"/>
            <a:ext cx="45878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4">
            <a:extLst>
              <a:ext uri="{FF2B5EF4-FFF2-40B4-BE49-F238E27FC236}">
                <a16:creationId xmlns:a16="http://schemas.microsoft.com/office/drawing/2014/main" id="{2B0EB7F3-4B7D-482F-A88F-6D88B988C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188" y="3108325"/>
            <a:ext cx="3506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2010, Brussels, Belgium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128" name="Text Box 4">
            <a:extLst>
              <a:ext uri="{FF2B5EF4-FFF2-40B4-BE49-F238E27FC236}">
                <a16:creationId xmlns:a16="http://schemas.microsoft.com/office/drawing/2014/main" id="{08B741DB-D581-4A45-B7FC-4B6674C7B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4488" y="3108325"/>
            <a:ext cx="3405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2014, Brussels, Belgium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129" name="Text Box 4">
            <a:extLst>
              <a:ext uri="{FF2B5EF4-FFF2-40B4-BE49-F238E27FC236}">
                <a16:creationId xmlns:a16="http://schemas.microsoft.com/office/drawing/2014/main" id="{1CDF3AC3-8AF2-4AA6-AA05-B54157B02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5953125"/>
            <a:ext cx="3392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2012, Charlotte, NC, USA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130" name="Text Box 4">
            <a:extLst>
              <a:ext uri="{FF2B5EF4-FFF2-40B4-BE49-F238E27FC236}">
                <a16:creationId xmlns:a16="http://schemas.microsoft.com/office/drawing/2014/main" id="{D342091D-B06E-403F-8555-B262AE218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5927725"/>
            <a:ext cx="4179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2016, Cape Town, South Africa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>
            <a:extLst>
              <a:ext uri="{FF2B5EF4-FFF2-40B4-BE49-F238E27FC236}">
                <a16:creationId xmlns:a16="http://schemas.microsoft.com/office/drawing/2014/main" id="{11683CF0-9550-4481-AAEC-0B4524B6E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888" y="1922463"/>
            <a:ext cx="2955925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IE" altLang="es-ES_tradnl" sz="1000">
              <a:solidFill>
                <a:schemeClr val="tx1"/>
              </a:solidFill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58285861-9923-48FB-B345-FF2C1D542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6488" y="3667125"/>
            <a:ext cx="3744912" cy="31400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7892" name="Picture 2">
            <a:extLst>
              <a:ext uri="{FF2B5EF4-FFF2-40B4-BE49-F238E27FC236}">
                <a16:creationId xmlns:a16="http://schemas.microsoft.com/office/drawing/2014/main" id="{8C8EA528-6EA4-47D2-8751-D643F5977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488" y="869950"/>
            <a:ext cx="3743325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Rectangle 141">
            <a:extLst>
              <a:ext uri="{FF2B5EF4-FFF2-40B4-BE49-F238E27FC236}">
                <a16:creationId xmlns:a16="http://schemas.microsoft.com/office/drawing/2014/main" id="{92901AA8-25BA-4107-8BFB-389810DD8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#11 – Better Communications!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894" name="Rectangle 4">
            <a:extLst>
              <a:ext uri="{FF2B5EF4-FFF2-40B4-BE49-F238E27FC236}">
                <a16:creationId xmlns:a16="http://schemas.microsoft.com/office/drawing/2014/main" id="{6D753C9F-E4A1-4966-90F9-A734F5D70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13" y="3638550"/>
            <a:ext cx="4332287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Industry has made strides in improving its image – promoting the industry </a:t>
            </a:r>
            <a:r>
              <a:rPr lang="en-IE" altLang="en-US" sz="2000" i="1" u="sng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benefits to society</a:t>
            </a: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!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Essential to build better links with all stakeholders, authorities, regulators, neighbours, local community and NGOs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4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Our Industry </a:t>
            </a: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builds the future!</a:t>
            </a:r>
          </a:p>
        </p:txBody>
      </p:sp>
      <p:pic>
        <p:nvPicPr>
          <p:cNvPr id="37895" name="Picture 8">
            <a:extLst>
              <a:ext uri="{FF2B5EF4-FFF2-40B4-BE49-F238E27FC236}">
                <a16:creationId xmlns:a16="http://schemas.microsoft.com/office/drawing/2014/main" id="{C3ABA119-32B1-40CF-BE5F-8C154FF87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868363"/>
            <a:ext cx="4430713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Rectangle 4">
            <a:extLst>
              <a:ext uri="{FF2B5EF4-FFF2-40B4-BE49-F238E27FC236}">
                <a16:creationId xmlns:a16="http://schemas.microsoft.com/office/drawing/2014/main" id="{641A8957-8E0F-4ACE-9FB3-BF0144783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3" y="29289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Penang, Malaysia</a:t>
            </a:r>
          </a:p>
        </p:txBody>
      </p:sp>
      <p:sp>
        <p:nvSpPr>
          <p:cNvPr id="37897" name="Rectangle 4">
            <a:extLst>
              <a:ext uri="{FF2B5EF4-FFF2-40B4-BE49-F238E27FC236}">
                <a16:creationId xmlns:a16="http://schemas.microsoft.com/office/drawing/2014/main" id="{2636C3E8-3ABB-44D1-8D99-93284BEAC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313" y="29416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C</a:t>
            </a: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artagena, Colombia</a:t>
            </a:r>
            <a:endParaRPr lang="en-IE" altLang="en-US" sz="2000" b="1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37898" name="Rectangle 4">
            <a:extLst>
              <a:ext uri="{FF2B5EF4-FFF2-40B4-BE49-F238E27FC236}">
                <a16:creationId xmlns:a16="http://schemas.microsoft.com/office/drawing/2014/main" id="{65B498B1-1822-4481-B7AF-7D4CE1450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6213" y="60658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</a:rPr>
              <a:t>Vienna, Austria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7">
            <a:extLst>
              <a:ext uri="{FF2B5EF4-FFF2-40B4-BE49-F238E27FC236}">
                <a16:creationId xmlns:a16="http://schemas.microsoft.com/office/drawing/2014/main" id="{BB20BE37-400F-4E83-991F-8C1F6F1A4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0" y="812800"/>
            <a:ext cx="2695575" cy="11303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10" descr="Parliament%20House%20resize">
            <a:extLst>
              <a:ext uri="{FF2B5EF4-FFF2-40B4-BE49-F238E27FC236}">
                <a16:creationId xmlns:a16="http://schemas.microsoft.com/office/drawing/2014/main" id="{3E237BC4-4225-4A2B-A811-84A65D394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55900"/>
            <a:ext cx="288925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12" descr="capitol-720677_1280-1 (1)">
            <a:extLst>
              <a:ext uri="{FF2B5EF4-FFF2-40B4-BE49-F238E27FC236}">
                <a16:creationId xmlns:a16="http://schemas.microsoft.com/office/drawing/2014/main" id="{1AFA7497-4637-4046-B12B-93B53C42D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63600"/>
            <a:ext cx="288925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15">
            <a:extLst>
              <a:ext uri="{FF2B5EF4-FFF2-40B4-BE49-F238E27FC236}">
                <a16:creationId xmlns:a16="http://schemas.microsoft.com/office/drawing/2014/main" id="{2417006E-87EC-49AF-AD79-12C33B458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388" y="2071688"/>
            <a:ext cx="2763837" cy="2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19">
            <a:extLst>
              <a:ext uri="{FF2B5EF4-FFF2-40B4-BE49-F238E27FC236}">
                <a16:creationId xmlns:a16="http://schemas.microsoft.com/office/drawing/2014/main" id="{61C04DB6-4447-4DE3-BFD5-53142A798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6"/>
          <a:stretch>
            <a:fillRect/>
          </a:stretch>
        </p:blipFill>
        <p:spPr bwMode="auto">
          <a:xfrm>
            <a:off x="5916613" y="846138"/>
            <a:ext cx="31051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4">
            <a:extLst>
              <a:ext uri="{FF2B5EF4-FFF2-40B4-BE49-F238E27FC236}">
                <a16:creationId xmlns:a16="http://schemas.microsoft.com/office/drawing/2014/main" id="{174396D2-3C4C-4D0A-B733-972E4A0F9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21796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Washington, DC</a:t>
            </a:r>
          </a:p>
        </p:txBody>
      </p:sp>
      <p:sp>
        <p:nvSpPr>
          <p:cNvPr id="38920" name="Rectangle 4">
            <a:extLst>
              <a:ext uri="{FF2B5EF4-FFF2-40B4-BE49-F238E27FC236}">
                <a16:creationId xmlns:a16="http://schemas.microsoft.com/office/drawing/2014/main" id="{15906792-B468-43DA-8672-D5E3749E9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4313238"/>
            <a:ext cx="3100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 b="1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Brisbane, Australia</a:t>
            </a:r>
          </a:p>
        </p:txBody>
      </p:sp>
      <p:sp>
        <p:nvSpPr>
          <p:cNvPr id="38921" name="Rectangle 141">
            <a:extLst>
              <a:ext uri="{FF2B5EF4-FFF2-40B4-BE49-F238E27FC236}">
                <a16:creationId xmlns:a16="http://schemas.microsoft.com/office/drawing/2014/main" id="{54E51876-DECB-49A5-A8C2-36DE2E1E2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87313"/>
            <a:ext cx="87868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Priority #12 – Lobby for the Future – Now!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922" name="Rectangle 4">
            <a:extLst>
              <a:ext uri="{FF2B5EF4-FFF2-40B4-BE49-F238E27FC236}">
                <a16:creationId xmlns:a16="http://schemas.microsoft.com/office/drawing/2014/main" id="{0E0A2B50-72BE-469D-B802-F145841AA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3" y="4832350"/>
            <a:ext cx="862488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defTabSz="261938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261938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tabLst>
                <a:tab pos="363538" algn="l"/>
              </a:tabLst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261938">
              <a:spcBef>
                <a:spcPct val="20000"/>
              </a:spcBef>
              <a:buChar char="•"/>
              <a:tabLst>
                <a:tab pos="363538" algn="l"/>
              </a:tabLst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 defTabSz="261938">
              <a:spcBef>
                <a:spcPct val="20000"/>
              </a:spcBef>
              <a:buChar char="–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 defTabSz="261938">
              <a:spcBef>
                <a:spcPct val="20000"/>
              </a:spcBef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defTabSz="2619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3538" algn="l"/>
              </a:tabLst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s-ES_tradnl" altLang="en-US" sz="80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7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Industry associations are not just about lobbying defensively………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7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Rather more about lobbying governments, authorities, financial institutions about constructing the Infrastructure of the Future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buClrTx/>
              <a:buSzTx/>
              <a:buFont typeface="Wingdings" panose="05000000000000000000" pitchFamily="2" charset="2"/>
              <a:buBlip>
                <a:blip r:embed="rId7"/>
              </a:buBlip>
            </a:pPr>
            <a:r>
              <a:rPr lang="en-IE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Excellent examples in USA, Australia, Colombia……..</a:t>
            </a:r>
            <a:r>
              <a:rPr lang="en-IE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and New Zealand!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41">
            <a:extLst>
              <a:ext uri="{FF2B5EF4-FFF2-40B4-BE49-F238E27FC236}">
                <a16:creationId xmlns:a16="http://schemas.microsoft.com/office/drawing/2014/main" id="{9E248D6D-4C81-4C47-84A5-2C50A1955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165100"/>
            <a:ext cx="8582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Conclusion……..</a:t>
            </a:r>
            <a:endParaRPr lang="en-IE" altLang="ja-JP" sz="14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89377DE7-4E66-4871-9320-F32351BE0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5625" y="1208088"/>
            <a:ext cx="3233738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en-US" sz="2000" i="1">
                <a:solidFill>
                  <a:srgbClr val="2D2D8A"/>
                </a:solidFill>
                <a:latin typeface="Tahoma" panose="020B0604030504040204" pitchFamily="34" charset="0"/>
              </a:rPr>
              <a:t>Vision </a:t>
            </a: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</a:rPr>
              <a:t>of GAIN is greater sustainability and performance of the industry globally</a:t>
            </a:r>
            <a:endParaRPr lang="en-US" altLang="en-US" sz="20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GB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Mission</a:t>
            </a: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of GAIN is to openly share experiences and industry best practices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 “Glocal” industry! </a:t>
            </a:r>
          </a:p>
        </p:txBody>
      </p:sp>
      <p:sp>
        <p:nvSpPr>
          <p:cNvPr id="39940" name="AutoShape 10" descr="GAIN">
            <a:extLst>
              <a:ext uri="{FF2B5EF4-FFF2-40B4-BE49-F238E27FC236}">
                <a16:creationId xmlns:a16="http://schemas.microsoft.com/office/drawing/2014/main" id="{40182A15-E6D7-43BF-92FD-4426C36CC5F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9941" name="AutoShape 12">
            <a:extLst>
              <a:ext uri="{FF2B5EF4-FFF2-40B4-BE49-F238E27FC236}">
                <a16:creationId xmlns:a16="http://schemas.microsoft.com/office/drawing/2014/main" id="{9C0DE685-E139-4548-9383-98850F8DC6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39942" name="AutoShape 14">
            <a:extLst>
              <a:ext uri="{FF2B5EF4-FFF2-40B4-BE49-F238E27FC236}">
                <a16:creationId xmlns:a16="http://schemas.microsoft.com/office/drawing/2014/main" id="{88CFC30F-2F27-45CD-8BD0-7E476C2B5C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pic>
        <p:nvPicPr>
          <p:cNvPr id="39943" name="Picture 15">
            <a:extLst>
              <a:ext uri="{FF2B5EF4-FFF2-40B4-BE49-F238E27FC236}">
                <a16:creationId xmlns:a16="http://schemas.microsoft.com/office/drawing/2014/main" id="{47E6D9E8-ADB0-4745-AC91-4BEADBF49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955675"/>
            <a:ext cx="5241925" cy="3111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Rectangle 6">
            <a:extLst>
              <a:ext uri="{FF2B5EF4-FFF2-40B4-BE49-F238E27FC236}">
                <a16:creationId xmlns:a16="http://schemas.microsoft.com/office/drawing/2014/main" id="{47A0EDEF-D428-4862-AE64-A62085995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4471988"/>
            <a:ext cx="833913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en-US" sz="2000" i="1">
                <a:solidFill>
                  <a:srgbClr val="2D2D8A"/>
                </a:solidFill>
                <a:latin typeface="Tahoma" panose="020B0604030504040204" pitchFamily="34" charset="0"/>
              </a:rPr>
              <a:t>AQA may be the smallest member of GAIN</a:t>
            </a: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GB" altLang="en-US" sz="2000" i="1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but provides the biggest welcome to its shores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Personifies everything good about our wonderful industry, providing products essential to past, present and future well-being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2"/>
              </a:buBlip>
            </a:pPr>
            <a:r>
              <a:rPr lang="en-GB" altLang="en-US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Totally dedicated people committed to a truly sustainable planet!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>
            <a:extLst>
              <a:ext uri="{FF2B5EF4-FFF2-40B4-BE49-F238E27FC236}">
                <a16:creationId xmlns:a16="http://schemas.microsoft.com/office/drawing/2014/main" id="{DD9103FA-9AD5-4D50-BCAD-C59F51AF5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06638"/>
            <a:ext cx="9144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28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16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10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3200" b="1" i="1">
                <a:solidFill>
                  <a:srgbClr val="FF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Thanks for your special Welcome!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3200" b="1" i="1">
                <a:solidFill>
                  <a:srgbClr val="FF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Here’s to the next 50 years for AQA!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12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2000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Jim O’Brien, GAIN Convenor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2000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jim@jimobriencsr.com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endParaRPr lang="es-ES_tradnl" altLang="en-US" sz="2000" b="1">
              <a:solidFill>
                <a:schemeClr val="accent2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2000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Christchurch, New Zealand </a:t>
            </a:r>
          </a:p>
          <a:p>
            <a:pPr algn="ctr"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n-US" sz="2000" b="1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October 5, 2019</a:t>
            </a:r>
          </a:p>
        </p:txBody>
      </p:sp>
      <p:pic>
        <p:nvPicPr>
          <p:cNvPr id="40963" name="Picture 4">
            <a:extLst>
              <a:ext uri="{FF2B5EF4-FFF2-40B4-BE49-F238E27FC236}">
                <a16:creationId xmlns:a16="http://schemas.microsoft.com/office/drawing/2014/main" id="{B30A36FB-2DC5-4B6A-B803-DA77E070C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193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41">
            <a:extLst>
              <a:ext uri="{FF2B5EF4-FFF2-40B4-BE49-F238E27FC236}">
                <a16:creationId xmlns:a16="http://schemas.microsoft.com/office/drawing/2014/main" id="{0CC657F9-A46F-45CB-945D-A8A613E05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127000"/>
            <a:ext cx="8475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en-IE" altLang="ja-JP" sz="2800" b="1" baseline="30000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GAIN Meeting 2018, Barcelona, Spain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DA7A1384-444F-4CEF-9AC2-5BBEA57DE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812800"/>
            <a:ext cx="9175750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6">
            <a:extLst>
              <a:ext uri="{FF2B5EF4-FFF2-40B4-BE49-F238E27FC236}">
                <a16:creationId xmlns:a16="http://schemas.microsoft.com/office/drawing/2014/main" id="{22840B92-DF37-4130-A1AC-5B524EA03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25" y="5895975"/>
            <a:ext cx="8918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1800">
                <a:solidFill>
                  <a:srgbClr val="2D2D8A"/>
                </a:solidFill>
                <a:latin typeface="Tahoma" panose="020B0604030504040204" pitchFamily="34" charset="0"/>
              </a:rPr>
              <a:t>Record representation from Australia, New Zealand, China, Japan, South Africa, United States, Canada, Argentina, Brazil, Colombia, Europe – and India, for first time</a:t>
            </a:r>
            <a:endParaRPr lang="en-GB" altLang="en-US" sz="18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49" name="Text Box 4">
            <a:extLst>
              <a:ext uri="{FF2B5EF4-FFF2-40B4-BE49-F238E27FC236}">
                <a16:creationId xmlns:a16="http://schemas.microsoft.com/office/drawing/2014/main" id="{E96FB50C-0B32-46AA-9492-88276BE1C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4088" y="5330825"/>
            <a:ext cx="4179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2018, Barcelona, Spain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F827CF3F-E74A-4C01-9A44-BD3723506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-7021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fr-FR" altLang="es-ES_tradnl" sz="1800">
              <a:solidFill>
                <a:schemeClr val="tx1"/>
              </a:solidFill>
            </a:endParaRPr>
          </a:p>
        </p:txBody>
      </p:sp>
      <p:sp>
        <p:nvSpPr>
          <p:cNvPr id="7171" name="Rectangle 64">
            <a:extLst>
              <a:ext uri="{FF2B5EF4-FFF2-40B4-BE49-F238E27FC236}">
                <a16:creationId xmlns:a16="http://schemas.microsoft.com/office/drawing/2014/main" id="{6E34E38C-E4BF-4BD9-A4B9-E70BCFDFD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-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fr-FR" altLang="es-ES_tradnl" sz="1800">
              <a:solidFill>
                <a:schemeClr val="tx1"/>
              </a:solidFill>
            </a:endParaRPr>
          </a:p>
        </p:txBody>
      </p:sp>
      <p:sp>
        <p:nvSpPr>
          <p:cNvPr id="7172" name="Rectangle 66">
            <a:extLst>
              <a:ext uri="{FF2B5EF4-FFF2-40B4-BE49-F238E27FC236}">
                <a16:creationId xmlns:a16="http://schemas.microsoft.com/office/drawing/2014/main" id="{7F93DEE7-12AC-46D4-BCC4-32E68C751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66024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fr-FR" altLang="es-ES_tradnl" sz="1800">
              <a:solidFill>
                <a:schemeClr val="tx1"/>
              </a:solidFill>
            </a:endParaRPr>
          </a:p>
        </p:txBody>
      </p:sp>
      <p:sp>
        <p:nvSpPr>
          <p:cNvPr id="7173" name="Rectangle 67">
            <a:extLst>
              <a:ext uri="{FF2B5EF4-FFF2-40B4-BE49-F238E27FC236}">
                <a16:creationId xmlns:a16="http://schemas.microsoft.com/office/drawing/2014/main" id="{875C80CF-4060-4939-9F4C-95283AFA6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13877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fr-FR" altLang="es-ES_tradnl" sz="1800">
              <a:solidFill>
                <a:schemeClr val="tx1"/>
              </a:solidFill>
            </a:endParaRPr>
          </a:p>
        </p:txBody>
      </p:sp>
      <p:pic>
        <p:nvPicPr>
          <p:cNvPr id="7174" name="Picture 6" descr="World Map">
            <a:extLst>
              <a:ext uri="{FF2B5EF4-FFF2-40B4-BE49-F238E27FC236}">
                <a16:creationId xmlns:a16="http://schemas.microsoft.com/office/drawing/2014/main" id="{53C69D7C-710D-4502-9D3F-DA2F786FC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800"/>
            <a:ext cx="8810625" cy="676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>
            <a:extLst>
              <a:ext uri="{FF2B5EF4-FFF2-40B4-BE49-F238E27FC236}">
                <a16:creationId xmlns:a16="http://schemas.microsoft.com/office/drawing/2014/main" id="{B996C617-BF7D-4EB6-8A08-D1963C109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2384425"/>
            <a:ext cx="15478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0">
            <a:extLst>
              <a:ext uri="{FF2B5EF4-FFF2-40B4-BE49-F238E27FC236}">
                <a16:creationId xmlns:a16="http://schemas.microsoft.com/office/drawing/2014/main" id="{47BA2552-9680-40E5-8971-B5F787660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6" b="16054"/>
          <a:stretch>
            <a:fillRect/>
          </a:stretch>
        </p:blipFill>
        <p:spPr bwMode="auto">
          <a:xfrm>
            <a:off x="342900" y="2838450"/>
            <a:ext cx="26733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0">
            <a:extLst>
              <a:ext uri="{FF2B5EF4-FFF2-40B4-BE49-F238E27FC236}">
                <a16:creationId xmlns:a16="http://schemas.microsoft.com/office/drawing/2014/main" id="{3E789E45-796E-46A0-BCCB-99D8F99BA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113" y="1993900"/>
            <a:ext cx="1249362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5">
            <a:extLst>
              <a:ext uri="{FF2B5EF4-FFF2-40B4-BE49-F238E27FC236}">
                <a16:creationId xmlns:a16="http://schemas.microsoft.com/office/drawing/2014/main" id="{E56C02B9-A338-4BDE-B204-5B8C8F029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63" y="2943225"/>
            <a:ext cx="12874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21" descr="JCSA　一般社団法人　日本砕石協会">
            <a:extLst>
              <a:ext uri="{FF2B5EF4-FFF2-40B4-BE49-F238E27FC236}">
                <a16:creationId xmlns:a16="http://schemas.microsoft.com/office/drawing/2014/main" id="{CFC76DB2-AA55-4162-929A-B8E0EB4A2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22" t="27931" r="2777" b="33908"/>
          <a:stretch>
            <a:fillRect/>
          </a:stretch>
        </p:blipFill>
        <p:spPr bwMode="auto">
          <a:xfrm>
            <a:off x="7662863" y="2901950"/>
            <a:ext cx="12509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logo%202">
            <a:extLst>
              <a:ext uri="{FF2B5EF4-FFF2-40B4-BE49-F238E27FC236}">
                <a16:creationId xmlns:a16="http://schemas.microsoft.com/office/drawing/2014/main" id="{69353A63-AEFD-40C0-8F28-E3CE83439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4767263"/>
            <a:ext cx="1200150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1">
            <a:extLst>
              <a:ext uri="{FF2B5EF4-FFF2-40B4-BE49-F238E27FC236}">
                <a16:creationId xmlns:a16="http://schemas.microsoft.com/office/drawing/2014/main" id="{198B1DB5-27F3-4E5C-8D7B-AF40AD8B4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0"/>
          <a:stretch>
            <a:fillRect/>
          </a:stretch>
        </p:blipFill>
        <p:spPr bwMode="auto">
          <a:xfrm>
            <a:off x="7862888" y="5645150"/>
            <a:ext cx="10445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B8CC82DE-6029-48C3-9A89-5BF8F4AF1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"/>
          <a:stretch>
            <a:fillRect/>
          </a:stretch>
        </p:blipFill>
        <p:spPr bwMode="auto">
          <a:xfrm>
            <a:off x="4378325" y="5133975"/>
            <a:ext cx="17303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3" descr="Logo">
            <a:extLst>
              <a:ext uri="{FF2B5EF4-FFF2-40B4-BE49-F238E27FC236}">
                <a16:creationId xmlns:a16="http://schemas.microsoft.com/office/drawing/2014/main" id="{816B2B9E-8B25-4AA8-AE17-5B3E7B42D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4056063"/>
            <a:ext cx="2095500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3">
            <a:extLst>
              <a:ext uri="{FF2B5EF4-FFF2-40B4-BE49-F238E27FC236}">
                <a16:creationId xmlns:a16="http://schemas.microsoft.com/office/drawing/2014/main" id="{36E9860E-7F6C-4219-8B97-F2DFFE9F6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5121275"/>
            <a:ext cx="2024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5">
            <a:extLst>
              <a:ext uri="{FF2B5EF4-FFF2-40B4-BE49-F238E27FC236}">
                <a16:creationId xmlns:a16="http://schemas.microsoft.com/office/drawing/2014/main" id="{14AD5FF1-7EAF-4FF1-8BBF-389BFEA62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4581525"/>
            <a:ext cx="21764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C7ED2A88-2D72-4D67-ADA5-A95B95664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482975"/>
            <a:ext cx="12382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C4463EB8-0909-4E3E-8ABF-3FF57010B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5638800"/>
            <a:ext cx="2019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8" name="Rectangle 20">
            <a:extLst>
              <a:ext uri="{FF2B5EF4-FFF2-40B4-BE49-F238E27FC236}">
                <a16:creationId xmlns:a16="http://schemas.microsoft.com/office/drawing/2014/main" id="{8D4E2CB0-D4C1-416C-ACCE-E1115B95F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597400"/>
            <a:ext cx="1739900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pic>
        <p:nvPicPr>
          <p:cNvPr id="7189" name="Imagem 2">
            <a:extLst>
              <a:ext uri="{FF2B5EF4-FFF2-40B4-BE49-F238E27FC236}">
                <a16:creationId xmlns:a16="http://schemas.microsoft.com/office/drawing/2014/main" id="{E2E5D308-C183-4F5F-9316-8D2F90985D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635000" y="4603750"/>
            <a:ext cx="1663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0" name="Rectangle 22">
            <a:extLst>
              <a:ext uri="{FF2B5EF4-FFF2-40B4-BE49-F238E27FC236}">
                <a16:creationId xmlns:a16="http://schemas.microsoft.com/office/drawing/2014/main" id="{A76A5483-FE16-40F3-9337-8FE2CE756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" y="2336800"/>
            <a:ext cx="1485900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pic>
        <p:nvPicPr>
          <p:cNvPr id="7191" name="Picture 14" descr="Alberta Sand and Gravel Association">
            <a:extLst>
              <a:ext uri="{FF2B5EF4-FFF2-40B4-BE49-F238E27FC236}">
                <a16:creationId xmlns:a16="http://schemas.microsoft.com/office/drawing/2014/main" id="{0FA076EE-E5E3-4084-8B21-5E15D3464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2371725"/>
            <a:ext cx="14065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24" descr="logo">
            <a:extLst>
              <a:ext uri="{FF2B5EF4-FFF2-40B4-BE49-F238E27FC236}">
                <a16:creationId xmlns:a16="http://schemas.microsoft.com/office/drawing/2014/main" id="{A1BB40AA-8101-46E9-B417-6D3D21044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1741488"/>
            <a:ext cx="871538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25">
            <a:extLst>
              <a:ext uri="{FF2B5EF4-FFF2-40B4-BE49-F238E27FC236}">
                <a16:creationId xmlns:a16="http://schemas.microsoft.com/office/drawing/2014/main" id="{08A0964A-FD26-485E-9CF4-B3E9DEC94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3405188"/>
            <a:ext cx="138112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7194" name="Picture 26" descr="95">
            <a:extLst>
              <a:ext uri="{FF2B5EF4-FFF2-40B4-BE49-F238E27FC236}">
                <a16:creationId xmlns:a16="http://schemas.microsoft.com/office/drawing/2014/main" id="{36ABAB4C-70AA-4255-B636-15CE086DF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3646488"/>
            <a:ext cx="898525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5" name="Picture 27">
            <a:extLst>
              <a:ext uri="{FF2B5EF4-FFF2-40B4-BE49-F238E27FC236}">
                <a16:creationId xmlns:a16="http://schemas.microsoft.com/office/drawing/2014/main" id="{E6DBE8C8-A357-43BA-9BD2-45DEA75F5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659188"/>
            <a:ext cx="889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6" name="Picture 28">
            <a:extLst>
              <a:ext uri="{FF2B5EF4-FFF2-40B4-BE49-F238E27FC236}">
                <a16:creationId xmlns:a16="http://schemas.microsoft.com/office/drawing/2014/main" id="{F4305D2A-5D20-4B9A-96DA-CB4B1A664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822450"/>
            <a:ext cx="1806575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7197" name="Picture 29">
            <a:extLst>
              <a:ext uri="{FF2B5EF4-FFF2-40B4-BE49-F238E27FC236}">
                <a16:creationId xmlns:a16="http://schemas.microsoft.com/office/drawing/2014/main" id="{D70E345A-DB8F-4F36-933D-379147445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4589463"/>
            <a:ext cx="1411287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7198" name="Picture 30">
            <a:extLst>
              <a:ext uri="{FF2B5EF4-FFF2-40B4-BE49-F238E27FC236}">
                <a16:creationId xmlns:a16="http://schemas.microsoft.com/office/drawing/2014/main" id="{E8F44220-52D9-4A7B-90C1-E510D3BBC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9"/>
          <a:stretch>
            <a:fillRect/>
          </a:stretch>
        </p:blipFill>
        <p:spPr bwMode="auto">
          <a:xfrm>
            <a:off x="1984375" y="50800"/>
            <a:ext cx="4681538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41">
            <a:extLst>
              <a:ext uri="{FF2B5EF4-FFF2-40B4-BE49-F238E27FC236}">
                <a16:creationId xmlns:a16="http://schemas.microsoft.com/office/drawing/2014/main" id="{6579B8F5-D31A-4DEC-85A1-621920FA54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165100"/>
            <a:ext cx="8582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GAIN is now truly global……</a:t>
            </a:r>
            <a:endParaRPr lang="en-IE" altLang="ja-JP" sz="14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19" name="AutoShape 3" descr="GAIN">
            <a:extLst>
              <a:ext uri="{FF2B5EF4-FFF2-40B4-BE49-F238E27FC236}">
                <a16:creationId xmlns:a16="http://schemas.microsoft.com/office/drawing/2014/main" id="{66202BA3-0E0D-4E89-AF29-CC462B6E8D6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9220" name="AutoShape 4">
            <a:extLst>
              <a:ext uri="{FF2B5EF4-FFF2-40B4-BE49-F238E27FC236}">
                <a16:creationId xmlns:a16="http://schemas.microsoft.com/office/drawing/2014/main" id="{827F0859-65D7-4353-9686-D26666C07A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9221" name="AutoShape 5">
            <a:extLst>
              <a:ext uri="{FF2B5EF4-FFF2-40B4-BE49-F238E27FC236}">
                <a16:creationId xmlns:a16="http://schemas.microsoft.com/office/drawing/2014/main" id="{5876A3E1-614C-48BA-BE4E-B6DE959C9C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29F96E48-C471-438D-AE38-5FB1523733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4129088"/>
            <a:ext cx="4714875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</a:pP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2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GAIN member countries now represent 70% of global aggregates production on 6 continents! 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2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The GAIN™ logo is now trade-marked 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2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Its website is </a:t>
            </a: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  <a:hlinkClick r:id="rId3"/>
              </a:rPr>
              <a:t>www.GAIN.ie</a:t>
            </a:r>
            <a:endParaRPr lang="en-GB" altLang="ja-JP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223" name="Picture 7">
            <a:extLst>
              <a:ext uri="{FF2B5EF4-FFF2-40B4-BE49-F238E27FC236}">
                <a16:creationId xmlns:a16="http://schemas.microsoft.com/office/drawing/2014/main" id="{584DDC97-1F3A-49DB-AAFB-543401A51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3" y="1089025"/>
            <a:ext cx="3873500" cy="545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9224" name="Picture 11">
            <a:extLst>
              <a:ext uri="{FF2B5EF4-FFF2-40B4-BE49-F238E27FC236}">
                <a16:creationId xmlns:a16="http://schemas.microsoft.com/office/drawing/2014/main" id="{44C28678-465F-4CB9-A60A-5B5048C3F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098550"/>
            <a:ext cx="4229100" cy="321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9225" name="Text Box 4">
            <a:extLst>
              <a:ext uri="{FF2B5EF4-FFF2-40B4-BE49-F238E27FC236}">
                <a16:creationId xmlns:a16="http://schemas.microsoft.com/office/drawing/2014/main" id="{F581F0E1-8BF0-4D26-B0FC-46DB0C45D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1101725"/>
            <a:ext cx="4179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20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Shanghai, China</a:t>
            </a:r>
            <a:endParaRPr lang="en-US" altLang="en-US" sz="2000" b="1">
              <a:solidFill>
                <a:schemeClr val="bg1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>
            <a:extLst>
              <a:ext uri="{FF2B5EF4-FFF2-40B4-BE49-F238E27FC236}">
                <a16:creationId xmlns:a16="http://schemas.microsoft.com/office/drawing/2014/main" id="{E69807BC-E1BD-439A-9C90-AA38BF634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-7021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0243" name="Rectangle 64">
            <a:extLst>
              <a:ext uri="{FF2B5EF4-FFF2-40B4-BE49-F238E27FC236}">
                <a16:creationId xmlns:a16="http://schemas.microsoft.com/office/drawing/2014/main" id="{05352E37-8BE5-4580-99DB-0F2AA0ED3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-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0244" name="Rectangle 66">
            <a:extLst>
              <a:ext uri="{FF2B5EF4-FFF2-40B4-BE49-F238E27FC236}">
                <a16:creationId xmlns:a16="http://schemas.microsoft.com/office/drawing/2014/main" id="{7D218DDC-9CB4-4EAE-94FD-5CBA008D4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66024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0245" name="Rectangle 67">
            <a:extLst>
              <a:ext uri="{FF2B5EF4-FFF2-40B4-BE49-F238E27FC236}">
                <a16:creationId xmlns:a16="http://schemas.microsoft.com/office/drawing/2014/main" id="{D72652CD-C89A-4C85-806E-850ECA2B7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13877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10246" name="Picture 5">
            <a:extLst>
              <a:ext uri="{FF2B5EF4-FFF2-40B4-BE49-F238E27FC236}">
                <a16:creationId xmlns:a16="http://schemas.microsoft.com/office/drawing/2014/main" id="{4DF47669-AAB1-4853-BD1D-DEBF98D48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938213"/>
            <a:ext cx="3509962" cy="548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>
            <a:extLst>
              <a:ext uri="{FF2B5EF4-FFF2-40B4-BE49-F238E27FC236}">
                <a16:creationId xmlns:a16="http://schemas.microsoft.com/office/drawing/2014/main" id="{FEE99072-82BE-4478-905B-A1DE32136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944563"/>
            <a:ext cx="4867275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Rectangle 6">
            <a:extLst>
              <a:ext uri="{FF2B5EF4-FFF2-40B4-BE49-F238E27FC236}">
                <a16:creationId xmlns:a16="http://schemas.microsoft.com/office/drawing/2014/main" id="{48648112-DEA1-4202-8A68-1CE2CEED8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25" y="4765675"/>
            <a:ext cx="4740275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European production data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Global production data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Links to Economic Development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5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Outlook to 2030</a:t>
            </a:r>
            <a:endParaRPr lang="en-GB" altLang="en-US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49" name="Rectangle 141">
            <a:extLst>
              <a:ext uri="{FF2B5EF4-FFF2-40B4-BE49-F238E27FC236}">
                <a16:creationId xmlns:a16="http://schemas.microsoft.com/office/drawing/2014/main" id="{899C380E-DAE5-494E-80F6-8E52561D5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7000"/>
            <a:ext cx="9029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GAIN Production Data &amp; Trends…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7">
            <a:extLst>
              <a:ext uri="{FF2B5EF4-FFF2-40B4-BE49-F238E27FC236}">
                <a16:creationId xmlns:a16="http://schemas.microsoft.com/office/drawing/2014/main" id="{0B9F09B7-6258-4FE3-8981-5F8F821B1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50" y="-3175"/>
            <a:ext cx="6557963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4">
            <a:extLst>
              <a:ext uri="{FF2B5EF4-FFF2-40B4-BE49-F238E27FC236}">
                <a16:creationId xmlns:a16="http://schemas.microsoft.com/office/drawing/2014/main" id="{83670DDA-ABE4-4364-BED5-D11E2EE55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-7021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2292" name="Rectangle 64">
            <a:extLst>
              <a:ext uri="{FF2B5EF4-FFF2-40B4-BE49-F238E27FC236}">
                <a16:creationId xmlns:a16="http://schemas.microsoft.com/office/drawing/2014/main" id="{35E03C0A-684B-4CDE-B163-34D7975F5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-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2293" name="Rectangle 65">
            <a:extLst>
              <a:ext uri="{FF2B5EF4-FFF2-40B4-BE49-F238E27FC236}">
                <a16:creationId xmlns:a16="http://schemas.microsoft.com/office/drawing/2014/main" id="{342E43E7-CAED-49D0-A957-0BC342AF5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66024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2294" name="Rectangle 66">
            <a:extLst>
              <a:ext uri="{FF2B5EF4-FFF2-40B4-BE49-F238E27FC236}">
                <a16:creationId xmlns:a16="http://schemas.microsoft.com/office/drawing/2014/main" id="{05E2B51F-D3CB-4697-B9BB-1987DE3EC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13877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2295" name="Rectangle 2">
            <a:extLst>
              <a:ext uri="{FF2B5EF4-FFF2-40B4-BE49-F238E27FC236}">
                <a16:creationId xmlns:a16="http://schemas.microsoft.com/office/drawing/2014/main" id="{859657B2-55E3-4B7E-835A-D8B7C6D07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2088" y="6021388"/>
            <a:ext cx="647700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8.6</a:t>
            </a:r>
          </a:p>
        </p:txBody>
      </p:sp>
      <p:sp>
        <p:nvSpPr>
          <p:cNvPr id="12296" name="Rectangle 2">
            <a:extLst>
              <a:ext uri="{FF2B5EF4-FFF2-40B4-BE49-F238E27FC236}">
                <a16:creationId xmlns:a16="http://schemas.microsoft.com/office/drawing/2014/main" id="{F7C08118-24F1-46ED-985B-DE809BD230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1412875"/>
            <a:ext cx="647700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14.8</a:t>
            </a:r>
          </a:p>
        </p:txBody>
      </p:sp>
      <p:sp>
        <p:nvSpPr>
          <p:cNvPr id="12297" name="Rectangle 2">
            <a:extLst>
              <a:ext uri="{FF2B5EF4-FFF2-40B4-BE49-F238E27FC236}">
                <a16:creationId xmlns:a16="http://schemas.microsoft.com/office/drawing/2014/main" id="{66B92D7E-8050-4C6C-8D9E-4A490386E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1628775"/>
            <a:ext cx="647700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24.9</a:t>
            </a:r>
          </a:p>
        </p:txBody>
      </p:sp>
      <p:sp>
        <p:nvSpPr>
          <p:cNvPr id="12298" name="Rectangle 2">
            <a:extLst>
              <a:ext uri="{FF2B5EF4-FFF2-40B4-BE49-F238E27FC236}">
                <a16:creationId xmlns:a16="http://schemas.microsoft.com/office/drawing/2014/main" id="{8AE0FA82-F210-4694-97F8-8787CF235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0650" y="3070225"/>
            <a:ext cx="647700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12.3</a:t>
            </a:r>
          </a:p>
        </p:txBody>
      </p:sp>
      <p:sp>
        <p:nvSpPr>
          <p:cNvPr id="12299" name="Rectangle 2">
            <a:extLst>
              <a:ext uri="{FF2B5EF4-FFF2-40B4-BE49-F238E27FC236}">
                <a16:creationId xmlns:a16="http://schemas.microsoft.com/office/drawing/2014/main" id="{255DF054-234A-43DD-8A5E-E00368661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476250"/>
            <a:ext cx="647700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8.7</a:t>
            </a:r>
          </a:p>
        </p:txBody>
      </p:sp>
      <p:sp>
        <p:nvSpPr>
          <p:cNvPr id="12300" name="Rectangle 2">
            <a:extLst>
              <a:ext uri="{FF2B5EF4-FFF2-40B4-BE49-F238E27FC236}">
                <a16:creationId xmlns:a16="http://schemas.microsoft.com/office/drawing/2014/main" id="{289A0A00-6CDF-4F40-BA57-A5AB4C1A6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2205038"/>
            <a:ext cx="647700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8.0</a:t>
            </a:r>
          </a:p>
        </p:txBody>
      </p:sp>
      <p:sp>
        <p:nvSpPr>
          <p:cNvPr id="12301" name="Rectangle 2">
            <a:extLst>
              <a:ext uri="{FF2B5EF4-FFF2-40B4-BE49-F238E27FC236}">
                <a16:creationId xmlns:a16="http://schemas.microsoft.com/office/drawing/2014/main" id="{16A54E63-93BF-4267-883D-79CC51A35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307022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7.9</a:t>
            </a:r>
          </a:p>
        </p:txBody>
      </p:sp>
      <p:sp>
        <p:nvSpPr>
          <p:cNvPr id="12302" name="Rectangle 2">
            <a:extLst>
              <a:ext uri="{FF2B5EF4-FFF2-40B4-BE49-F238E27FC236}">
                <a16:creationId xmlns:a16="http://schemas.microsoft.com/office/drawing/2014/main" id="{3C29FAEC-5DD2-4308-A9DD-2B9FF0A39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2493963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9.4</a:t>
            </a:r>
          </a:p>
        </p:txBody>
      </p:sp>
      <p:sp>
        <p:nvSpPr>
          <p:cNvPr id="12303" name="Rectangle 2">
            <a:extLst>
              <a:ext uri="{FF2B5EF4-FFF2-40B4-BE49-F238E27FC236}">
                <a16:creationId xmlns:a16="http://schemas.microsoft.com/office/drawing/2014/main" id="{189F304E-744A-4A82-8B88-4FADC818E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0913" y="3141663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7.5</a:t>
            </a:r>
          </a:p>
        </p:txBody>
      </p:sp>
      <p:sp>
        <p:nvSpPr>
          <p:cNvPr id="12304" name="Rectangle 2">
            <a:extLst>
              <a:ext uri="{FF2B5EF4-FFF2-40B4-BE49-F238E27FC236}">
                <a16:creationId xmlns:a16="http://schemas.microsoft.com/office/drawing/2014/main" id="{F8313B6D-2F8D-4B38-9E7E-EFD30F3EC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37179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5.4</a:t>
            </a:r>
          </a:p>
        </p:txBody>
      </p:sp>
      <p:sp>
        <p:nvSpPr>
          <p:cNvPr id="12305" name="Rectangle 2">
            <a:extLst>
              <a:ext uri="{FF2B5EF4-FFF2-40B4-BE49-F238E27FC236}">
                <a16:creationId xmlns:a16="http://schemas.microsoft.com/office/drawing/2014/main" id="{9CC84A83-3218-4E9C-8388-64BA46680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3429000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7.2</a:t>
            </a:r>
          </a:p>
        </p:txBody>
      </p:sp>
      <p:sp>
        <p:nvSpPr>
          <p:cNvPr id="12306" name="Rectangle 2">
            <a:extLst>
              <a:ext uri="{FF2B5EF4-FFF2-40B4-BE49-F238E27FC236}">
                <a16:creationId xmlns:a16="http://schemas.microsoft.com/office/drawing/2014/main" id="{B2B76697-5CBC-414B-9C3D-6C6FAA36B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47974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2.9</a:t>
            </a:r>
          </a:p>
        </p:txBody>
      </p:sp>
      <p:sp>
        <p:nvSpPr>
          <p:cNvPr id="12307" name="Rectangle 2">
            <a:extLst>
              <a:ext uri="{FF2B5EF4-FFF2-40B4-BE49-F238E27FC236}">
                <a16:creationId xmlns:a16="http://schemas.microsoft.com/office/drawing/2014/main" id="{DD20DC01-FA37-420A-A774-A214A8600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47974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3.8</a:t>
            </a:r>
          </a:p>
        </p:txBody>
      </p:sp>
      <p:sp>
        <p:nvSpPr>
          <p:cNvPr id="12308" name="Rectangle 2">
            <a:extLst>
              <a:ext uri="{FF2B5EF4-FFF2-40B4-BE49-F238E27FC236}">
                <a16:creationId xmlns:a16="http://schemas.microsoft.com/office/drawing/2014/main" id="{B30E6AB9-035D-499F-83BE-72506BABE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41497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7.1</a:t>
            </a:r>
          </a:p>
        </p:txBody>
      </p:sp>
      <p:sp>
        <p:nvSpPr>
          <p:cNvPr id="12309" name="Rectangle 2">
            <a:extLst>
              <a:ext uri="{FF2B5EF4-FFF2-40B4-BE49-F238E27FC236}">
                <a16:creationId xmlns:a16="http://schemas.microsoft.com/office/drawing/2014/main" id="{2AF0D913-AF5E-4853-8A3D-CBBB65524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3429000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5.5</a:t>
            </a:r>
          </a:p>
        </p:txBody>
      </p:sp>
      <p:sp>
        <p:nvSpPr>
          <p:cNvPr id="12310" name="Rectangle 2">
            <a:extLst>
              <a:ext uri="{FF2B5EF4-FFF2-40B4-BE49-F238E27FC236}">
                <a16:creationId xmlns:a16="http://schemas.microsoft.com/office/drawing/2014/main" id="{4665630E-6441-4BC8-BEB3-B4C68AC2C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39338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5.3</a:t>
            </a:r>
          </a:p>
        </p:txBody>
      </p:sp>
      <p:sp>
        <p:nvSpPr>
          <p:cNvPr id="12311" name="Rectangle 2">
            <a:extLst>
              <a:ext uri="{FF2B5EF4-FFF2-40B4-BE49-F238E27FC236}">
                <a16:creationId xmlns:a16="http://schemas.microsoft.com/office/drawing/2014/main" id="{142722DA-EBEA-4842-8371-A3DD79F40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2060575"/>
            <a:ext cx="650875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13.7</a:t>
            </a:r>
          </a:p>
        </p:txBody>
      </p:sp>
      <p:sp>
        <p:nvSpPr>
          <p:cNvPr id="12312" name="Rectangle 2">
            <a:extLst>
              <a:ext uri="{FF2B5EF4-FFF2-40B4-BE49-F238E27FC236}">
                <a16:creationId xmlns:a16="http://schemas.microsoft.com/office/drawing/2014/main" id="{48E7B8B3-D9D0-4082-8F84-45926D831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3500438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6.0</a:t>
            </a:r>
          </a:p>
        </p:txBody>
      </p:sp>
      <p:sp>
        <p:nvSpPr>
          <p:cNvPr id="12313" name="Rectangle 2">
            <a:extLst>
              <a:ext uri="{FF2B5EF4-FFF2-40B4-BE49-F238E27FC236}">
                <a16:creationId xmlns:a16="http://schemas.microsoft.com/office/drawing/2014/main" id="{DF5EE624-EF35-426F-B88A-571F4004F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292417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4.7</a:t>
            </a:r>
          </a:p>
        </p:txBody>
      </p:sp>
      <p:sp>
        <p:nvSpPr>
          <p:cNvPr id="12314" name="Rectangle 2">
            <a:extLst>
              <a:ext uri="{FF2B5EF4-FFF2-40B4-BE49-F238E27FC236}">
                <a16:creationId xmlns:a16="http://schemas.microsoft.com/office/drawing/2014/main" id="{0A4A9690-4988-4285-B057-172FFA08A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5373688"/>
            <a:ext cx="576263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4.2</a:t>
            </a:r>
          </a:p>
        </p:txBody>
      </p:sp>
      <p:sp>
        <p:nvSpPr>
          <p:cNvPr id="12315" name="Rectangle 2">
            <a:extLst>
              <a:ext uri="{FF2B5EF4-FFF2-40B4-BE49-F238E27FC236}">
                <a16:creationId xmlns:a16="http://schemas.microsoft.com/office/drawing/2014/main" id="{6C155265-B9B2-4F66-9ECC-AACD2F73C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249237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5.2</a:t>
            </a:r>
          </a:p>
        </p:txBody>
      </p:sp>
      <p:sp>
        <p:nvSpPr>
          <p:cNvPr id="12316" name="Rectangle 2">
            <a:extLst>
              <a:ext uri="{FF2B5EF4-FFF2-40B4-BE49-F238E27FC236}">
                <a16:creationId xmlns:a16="http://schemas.microsoft.com/office/drawing/2014/main" id="{DBB50589-17EB-4868-9631-0FB59E92B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3888" y="50133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6.4</a:t>
            </a:r>
          </a:p>
        </p:txBody>
      </p:sp>
      <p:sp>
        <p:nvSpPr>
          <p:cNvPr id="12317" name="Rectangle 2">
            <a:extLst>
              <a:ext uri="{FF2B5EF4-FFF2-40B4-BE49-F238E27FC236}">
                <a16:creationId xmlns:a16="http://schemas.microsoft.com/office/drawing/2014/main" id="{6EBA51E0-6ED0-4803-A6FD-D13CEAEB6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393382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6.3</a:t>
            </a:r>
          </a:p>
        </p:txBody>
      </p:sp>
      <p:sp>
        <p:nvSpPr>
          <p:cNvPr id="12318" name="Rectangle 2">
            <a:extLst>
              <a:ext uri="{FF2B5EF4-FFF2-40B4-BE49-F238E27FC236}">
                <a16:creationId xmlns:a16="http://schemas.microsoft.com/office/drawing/2014/main" id="{E9CFD0DD-7691-4113-91D7-22D1A6E0F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2852738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5.3</a:t>
            </a:r>
          </a:p>
        </p:txBody>
      </p:sp>
      <p:sp>
        <p:nvSpPr>
          <p:cNvPr id="12319" name="Rectangle 2">
            <a:extLst>
              <a:ext uri="{FF2B5EF4-FFF2-40B4-BE49-F238E27FC236}">
                <a16:creationId xmlns:a16="http://schemas.microsoft.com/office/drawing/2014/main" id="{C2A51FD2-2F3E-4568-9BA0-61B376212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4221163"/>
            <a:ext cx="576263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2.6</a:t>
            </a:r>
          </a:p>
        </p:txBody>
      </p:sp>
      <p:sp>
        <p:nvSpPr>
          <p:cNvPr id="12320" name="Rectangle 2">
            <a:extLst>
              <a:ext uri="{FF2B5EF4-FFF2-40B4-BE49-F238E27FC236}">
                <a16:creationId xmlns:a16="http://schemas.microsoft.com/office/drawing/2014/main" id="{89FE3BBD-DC8F-44B7-A138-26ED048F3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6021388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4.2</a:t>
            </a:r>
          </a:p>
        </p:txBody>
      </p:sp>
      <p:sp>
        <p:nvSpPr>
          <p:cNvPr id="12321" name="Rectangle 2">
            <a:extLst>
              <a:ext uri="{FF2B5EF4-FFF2-40B4-BE49-F238E27FC236}">
                <a16:creationId xmlns:a16="http://schemas.microsoft.com/office/drawing/2014/main" id="{B7F9184C-9928-41BD-8DDE-ECE90F994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49237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4.4</a:t>
            </a:r>
          </a:p>
        </p:txBody>
      </p:sp>
      <p:sp>
        <p:nvSpPr>
          <p:cNvPr id="12322" name="Rectangle 2">
            <a:extLst>
              <a:ext uri="{FF2B5EF4-FFF2-40B4-BE49-F238E27FC236}">
                <a16:creationId xmlns:a16="http://schemas.microsoft.com/office/drawing/2014/main" id="{0F761E40-2445-4C3B-8542-CBB0A1CFC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1725" y="4724400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4.3</a:t>
            </a:r>
          </a:p>
        </p:txBody>
      </p:sp>
      <p:sp>
        <p:nvSpPr>
          <p:cNvPr id="12323" name="Rectangle 2">
            <a:extLst>
              <a:ext uri="{FF2B5EF4-FFF2-40B4-BE49-F238E27FC236}">
                <a16:creationId xmlns:a16="http://schemas.microsoft.com/office/drawing/2014/main" id="{4073C8CC-D313-46F1-AF0C-4DF91644F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0" y="4292600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4.1</a:t>
            </a:r>
          </a:p>
        </p:txBody>
      </p:sp>
      <p:sp>
        <p:nvSpPr>
          <p:cNvPr id="12324" name="Rectangle 2">
            <a:extLst>
              <a:ext uri="{FF2B5EF4-FFF2-40B4-BE49-F238E27FC236}">
                <a16:creationId xmlns:a16="http://schemas.microsoft.com/office/drawing/2014/main" id="{0F8AD56D-1802-4B33-87E5-8ED9E8CB7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3888" y="1916113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5.0</a:t>
            </a:r>
          </a:p>
        </p:txBody>
      </p:sp>
      <p:sp>
        <p:nvSpPr>
          <p:cNvPr id="12325" name="Rectangle 2">
            <a:extLst>
              <a:ext uri="{FF2B5EF4-FFF2-40B4-BE49-F238E27FC236}">
                <a16:creationId xmlns:a16="http://schemas.microsoft.com/office/drawing/2014/main" id="{7A8C9ADC-151D-4042-A2EB-2D417D0D2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5373688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3.8</a:t>
            </a:r>
          </a:p>
        </p:txBody>
      </p:sp>
      <p:sp>
        <p:nvSpPr>
          <p:cNvPr id="12326" name="Line 120">
            <a:extLst>
              <a:ext uri="{FF2B5EF4-FFF2-40B4-BE49-F238E27FC236}">
                <a16:creationId xmlns:a16="http://schemas.microsoft.com/office/drawing/2014/main" id="{3754D62E-1722-452A-A98D-CBD5F84359D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738" y="3644900"/>
            <a:ext cx="1296987" cy="71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27" name="Line 121">
            <a:extLst>
              <a:ext uri="{FF2B5EF4-FFF2-40B4-BE49-F238E27FC236}">
                <a16:creationId xmlns:a16="http://schemas.microsoft.com/office/drawing/2014/main" id="{2E0D6F48-B09F-4C74-8BD1-635C4EBFC61F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0200" y="4076700"/>
            <a:ext cx="12239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28" name="Line 122">
            <a:extLst>
              <a:ext uri="{FF2B5EF4-FFF2-40B4-BE49-F238E27FC236}">
                <a16:creationId xmlns:a16="http://schemas.microsoft.com/office/drawing/2014/main" id="{E8A3FA7B-D53B-4696-A773-7171B82906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19700" y="4437063"/>
            <a:ext cx="936625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29" name="Rectangle 2">
            <a:extLst>
              <a:ext uri="{FF2B5EF4-FFF2-40B4-BE49-F238E27FC236}">
                <a16:creationId xmlns:a16="http://schemas.microsoft.com/office/drawing/2014/main" id="{B2CD94C2-5E5B-4AA2-B227-3AA194F49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4652963"/>
            <a:ext cx="576263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2.4</a:t>
            </a:r>
          </a:p>
        </p:txBody>
      </p:sp>
      <p:sp>
        <p:nvSpPr>
          <p:cNvPr id="12330" name="Line 126">
            <a:extLst>
              <a:ext uri="{FF2B5EF4-FFF2-40B4-BE49-F238E27FC236}">
                <a16:creationId xmlns:a16="http://schemas.microsoft.com/office/drawing/2014/main" id="{C6FC9439-2B7A-419F-8839-B7ED72B385F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84888" y="4221163"/>
            <a:ext cx="107950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31" name="Line 127">
            <a:extLst>
              <a:ext uri="{FF2B5EF4-FFF2-40B4-BE49-F238E27FC236}">
                <a16:creationId xmlns:a16="http://schemas.microsoft.com/office/drawing/2014/main" id="{2E03F01C-EB1C-4184-8930-528228E437F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59563" y="3789363"/>
            <a:ext cx="504825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32" name="Rectangle 2">
            <a:extLst>
              <a:ext uri="{FF2B5EF4-FFF2-40B4-BE49-F238E27FC236}">
                <a16:creationId xmlns:a16="http://schemas.microsoft.com/office/drawing/2014/main" id="{F20E2752-90E7-4D4F-81B9-13421A021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2060575"/>
            <a:ext cx="6524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10.4</a:t>
            </a:r>
          </a:p>
        </p:txBody>
      </p:sp>
      <p:sp>
        <p:nvSpPr>
          <p:cNvPr id="12333" name="Line 121">
            <a:extLst>
              <a:ext uri="{FF2B5EF4-FFF2-40B4-BE49-F238E27FC236}">
                <a16:creationId xmlns:a16="http://schemas.microsoft.com/office/drawing/2014/main" id="{68C4E29F-1FC8-4242-AB4B-08019AEEF8D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56325" y="3213100"/>
            <a:ext cx="1584325" cy="7921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34" name="Rectangle 2">
            <a:extLst>
              <a:ext uri="{FF2B5EF4-FFF2-40B4-BE49-F238E27FC236}">
                <a16:creationId xmlns:a16="http://schemas.microsoft.com/office/drawing/2014/main" id="{B5395CF1-6759-4490-8DC8-25A53A303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2450" y="645477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7.4</a:t>
            </a:r>
          </a:p>
        </p:txBody>
      </p:sp>
      <p:sp>
        <p:nvSpPr>
          <p:cNvPr id="12335" name="Rectangle 2">
            <a:extLst>
              <a:ext uri="{FF2B5EF4-FFF2-40B4-BE49-F238E27FC236}">
                <a16:creationId xmlns:a16="http://schemas.microsoft.com/office/drawing/2014/main" id="{F77DB4DE-31C5-438C-91C7-0478DE6A5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350202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8.3</a:t>
            </a:r>
          </a:p>
        </p:txBody>
      </p:sp>
      <p:sp>
        <p:nvSpPr>
          <p:cNvPr id="12336" name="Line 120">
            <a:extLst>
              <a:ext uri="{FF2B5EF4-FFF2-40B4-BE49-F238E27FC236}">
                <a16:creationId xmlns:a16="http://schemas.microsoft.com/office/drawing/2014/main" id="{B9F9A072-77A3-4E95-AF65-C87B6DBF8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175" y="3284538"/>
            <a:ext cx="100965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37" name="Rectangle 2">
            <a:extLst>
              <a:ext uri="{FF2B5EF4-FFF2-40B4-BE49-F238E27FC236}">
                <a16:creationId xmlns:a16="http://schemas.microsoft.com/office/drawing/2014/main" id="{316AC629-F09C-4C14-80EC-80EE433DF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4797425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3.7</a:t>
            </a:r>
          </a:p>
        </p:txBody>
      </p:sp>
      <p:sp>
        <p:nvSpPr>
          <p:cNvPr id="12338" name="Rectangle 2">
            <a:extLst>
              <a:ext uri="{FF2B5EF4-FFF2-40B4-BE49-F238E27FC236}">
                <a16:creationId xmlns:a16="http://schemas.microsoft.com/office/drawing/2014/main" id="{11DD4ED0-D6CC-4461-A80A-B7219A7AE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063" y="5084763"/>
            <a:ext cx="576262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2.9</a:t>
            </a:r>
          </a:p>
        </p:txBody>
      </p:sp>
      <p:sp>
        <p:nvSpPr>
          <p:cNvPr id="12339" name="Rectangle 2">
            <a:extLst>
              <a:ext uri="{FF2B5EF4-FFF2-40B4-BE49-F238E27FC236}">
                <a16:creationId xmlns:a16="http://schemas.microsoft.com/office/drawing/2014/main" id="{B5E5ABAE-7D16-4D36-971A-87942B099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5661025"/>
            <a:ext cx="57626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3.2</a:t>
            </a:r>
          </a:p>
        </p:txBody>
      </p:sp>
      <p:sp>
        <p:nvSpPr>
          <p:cNvPr id="12340" name="Line 122">
            <a:extLst>
              <a:ext uri="{FF2B5EF4-FFF2-40B4-BE49-F238E27FC236}">
                <a16:creationId xmlns:a16="http://schemas.microsoft.com/office/drawing/2014/main" id="{309CECB8-304A-4657-8897-5E7168D8F6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40425" y="4581525"/>
            <a:ext cx="4318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41" name="Line 122">
            <a:extLst>
              <a:ext uri="{FF2B5EF4-FFF2-40B4-BE49-F238E27FC236}">
                <a16:creationId xmlns:a16="http://schemas.microsoft.com/office/drawing/2014/main" id="{FE7C628C-6B13-490E-817D-F1175A4D74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56325" y="4581525"/>
            <a:ext cx="576263" cy="503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42" name="Line 122">
            <a:extLst>
              <a:ext uri="{FF2B5EF4-FFF2-40B4-BE49-F238E27FC236}">
                <a16:creationId xmlns:a16="http://schemas.microsoft.com/office/drawing/2014/main" id="{A0BBB94E-5D6C-4960-A6F7-E6BB8FB6EC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3663" y="4868863"/>
            <a:ext cx="71437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43" name="Rectangle 2">
            <a:extLst>
              <a:ext uri="{FF2B5EF4-FFF2-40B4-BE49-F238E27FC236}">
                <a16:creationId xmlns:a16="http://schemas.microsoft.com/office/drawing/2014/main" id="{A7D98714-FC7E-45A1-A551-1347DADB2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5949950"/>
            <a:ext cx="576262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n-US" sz="1600" b="1">
                <a:solidFill>
                  <a:schemeClr val="bg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12344" name="Line 122">
            <a:extLst>
              <a:ext uri="{FF2B5EF4-FFF2-40B4-BE49-F238E27FC236}">
                <a16:creationId xmlns:a16="http://schemas.microsoft.com/office/drawing/2014/main" id="{FABB7A4D-BE35-49F3-AA24-F4878A300F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59563" y="5229225"/>
            <a:ext cx="0" cy="431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45" name="Line 122">
            <a:extLst>
              <a:ext uri="{FF2B5EF4-FFF2-40B4-BE49-F238E27FC236}">
                <a16:creationId xmlns:a16="http://schemas.microsoft.com/office/drawing/2014/main" id="{90653D05-1A7A-42E5-BCA3-F49B93A8009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77050" y="5013325"/>
            <a:ext cx="287338" cy="936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346" name="Rectangle 6">
            <a:extLst>
              <a:ext uri="{FF2B5EF4-FFF2-40B4-BE49-F238E27FC236}">
                <a16:creationId xmlns:a16="http://schemas.microsoft.com/office/drawing/2014/main" id="{ACA39DF0-22DB-49DF-A381-813C0998B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522288"/>
            <a:ext cx="2809875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None/>
            </a:pPr>
            <a:endParaRPr lang="en-GB" altLang="ja-JP" sz="1800">
              <a:solidFill>
                <a:srgbClr val="2D2D8A"/>
              </a:solidFill>
              <a:latin typeface="Tahoma" panose="020B0604030504040204" pitchFamily="34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4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Wide variety in aggregates production in tonnes/capita (t/c)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4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Depends on state of economies, local climate, topography  and building tradition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4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Generally higher in northern Europe, lower in south and east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4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Overall European consumption is 5.8t/c, growing slowly, but well below pre-crash level of 7.2t/c in 2007</a:t>
            </a:r>
          </a:p>
          <a:p>
            <a:pPr>
              <a:spcBef>
                <a:spcPct val="5000"/>
              </a:spcBef>
              <a:spcAft>
                <a:spcPct val="5000"/>
              </a:spcAft>
              <a:buClrTx/>
              <a:buSzTx/>
              <a:buFontTx/>
              <a:buBlip>
                <a:blip r:embed="rId4"/>
              </a:buBlip>
            </a:pPr>
            <a:endParaRPr lang="en-GB" altLang="en-US" sz="2000">
              <a:solidFill>
                <a:srgbClr val="2D2D8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347" name="Rectangle 141">
            <a:extLst>
              <a:ext uri="{FF2B5EF4-FFF2-40B4-BE49-F238E27FC236}">
                <a16:creationId xmlns:a16="http://schemas.microsoft.com/office/drawing/2014/main" id="{E96AA613-DCA2-4F42-864C-FEFBB1304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165100"/>
            <a:ext cx="8582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Europe 2017</a:t>
            </a:r>
            <a:endParaRPr lang="en-IE" altLang="ja-JP" sz="14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1">
            <a:extLst>
              <a:ext uri="{FF2B5EF4-FFF2-40B4-BE49-F238E27FC236}">
                <a16:creationId xmlns:a16="http://schemas.microsoft.com/office/drawing/2014/main" id="{F997B123-8EC5-4C1E-9E98-652D43F3C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7000"/>
            <a:ext cx="9029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IE" altLang="ja-JP" sz="2800" b="1">
                <a:solidFill>
                  <a:srgbClr val="3366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Aggregates – Linked to Global Economic Growth</a:t>
            </a:r>
            <a:endParaRPr lang="en-US" altLang="ja-JP" sz="2800" b="1">
              <a:solidFill>
                <a:srgbClr val="3366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FC878193-A124-47EF-8C02-C9BE549D8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842963"/>
            <a:ext cx="6784975" cy="562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4340" name="Text Box 4">
            <a:extLst>
              <a:ext uri="{FF2B5EF4-FFF2-40B4-BE49-F238E27FC236}">
                <a16:creationId xmlns:a16="http://schemas.microsoft.com/office/drawing/2014/main" id="{AE2B7F22-8982-4A04-A790-078B0B3EB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50" y="22272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IE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China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41" name="Oval 5">
            <a:extLst>
              <a:ext uri="{FF2B5EF4-FFF2-40B4-BE49-F238E27FC236}">
                <a16:creationId xmlns:a16="http://schemas.microsoft.com/office/drawing/2014/main" id="{5DE5D344-45A8-473F-9F40-6B7DD9CD4A5D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371600" y="49022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42" name="Oval 6">
            <a:extLst>
              <a:ext uri="{FF2B5EF4-FFF2-40B4-BE49-F238E27FC236}">
                <a16:creationId xmlns:a16="http://schemas.microsoft.com/office/drawing/2014/main" id="{FACB9ED6-B874-4597-91DA-1302A3D268B2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549400" y="26162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43" name="Oval 7">
            <a:extLst>
              <a:ext uri="{FF2B5EF4-FFF2-40B4-BE49-F238E27FC236}">
                <a16:creationId xmlns:a16="http://schemas.microsoft.com/office/drawing/2014/main" id="{B1B16F90-32BF-4C0C-B31F-DA94BAC45A24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333500" y="45466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44" name="Text Box 4">
            <a:extLst>
              <a:ext uri="{FF2B5EF4-FFF2-40B4-BE49-F238E27FC236}">
                <a16:creationId xmlns:a16="http://schemas.microsoft.com/office/drawing/2014/main" id="{23B6B9AE-F566-4983-9FBD-F4753AEB8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42973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Indi</a:t>
            </a:r>
            <a:r>
              <a:rPr lang="en-IE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45" name="Text Box 4">
            <a:extLst>
              <a:ext uri="{FF2B5EF4-FFF2-40B4-BE49-F238E27FC236}">
                <a16:creationId xmlns:a16="http://schemas.microsoft.com/office/drawing/2014/main" id="{828D16CD-2443-4730-8278-FE02789C7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46910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Afric</a:t>
            </a:r>
            <a:r>
              <a:rPr lang="en-IE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46" name="Oval 10">
            <a:extLst>
              <a:ext uri="{FF2B5EF4-FFF2-40B4-BE49-F238E27FC236}">
                <a16:creationId xmlns:a16="http://schemas.microsoft.com/office/drawing/2014/main" id="{C905036C-CBDB-44FF-A7F8-52A0F2A83531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984500" y="43434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47" name="Text Box 4">
            <a:extLst>
              <a:ext uri="{FF2B5EF4-FFF2-40B4-BE49-F238E27FC236}">
                <a16:creationId xmlns:a16="http://schemas.microsoft.com/office/drawing/2014/main" id="{6E4CD187-0706-49E7-99EF-A8839F940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150" y="41322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Europe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48" name="Text Box 4">
            <a:extLst>
              <a:ext uri="{FF2B5EF4-FFF2-40B4-BE49-F238E27FC236}">
                <a16:creationId xmlns:a16="http://schemas.microsoft.com/office/drawing/2014/main" id="{E93D0ED7-60A4-4E7D-B0D3-836BD8DDC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50" y="37893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Russia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49" name="Oval 13">
            <a:extLst>
              <a:ext uri="{FF2B5EF4-FFF2-40B4-BE49-F238E27FC236}">
                <a16:creationId xmlns:a16="http://schemas.microsoft.com/office/drawing/2014/main" id="{79B65802-B0CD-49C1-BC9A-A6CFF4EA8C5A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841500" y="40894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50" name="Oval 14">
            <a:extLst>
              <a:ext uri="{FF2B5EF4-FFF2-40B4-BE49-F238E27FC236}">
                <a16:creationId xmlns:a16="http://schemas.microsoft.com/office/drawing/2014/main" id="{1E2BE7C7-149D-46A6-8D10-0EBB387D254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873500" y="37719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51" name="Oval 15">
            <a:extLst>
              <a:ext uri="{FF2B5EF4-FFF2-40B4-BE49-F238E27FC236}">
                <a16:creationId xmlns:a16="http://schemas.microsoft.com/office/drawing/2014/main" id="{CAE90D8E-FB59-47F2-8B08-23B9FA7545FB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540000" y="44958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52" name="Text Box 4">
            <a:extLst>
              <a:ext uri="{FF2B5EF4-FFF2-40B4-BE49-F238E27FC236}">
                <a16:creationId xmlns:a16="http://schemas.microsoft.com/office/drawing/2014/main" id="{65889B34-4E46-405D-B9B4-7E4443D64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450" y="41576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Mid E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53" name="Text Box 4">
            <a:extLst>
              <a:ext uri="{FF2B5EF4-FFF2-40B4-BE49-F238E27FC236}">
                <a16:creationId xmlns:a16="http://schemas.microsoft.com/office/drawing/2014/main" id="{94947763-5896-453B-903B-259696BA0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4337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USA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54" name="Text Box 4">
            <a:extLst>
              <a:ext uri="{FF2B5EF4-FFF2-40B4-BE49-F238E27FC236}">
                <a16:creationId xmlns:a16="http://schemas.microsoft.com/office/drawing/2014/main" id="{877BBC0E-B65A-40BA-AA05-F34A47EA4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350" y="2671763"/>
            <a:ext cx="1220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Canada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55" name="Oval 19">
            <a:extLst>
              <a:ext uri="{FF2B5EF4-FFF2-40B4-BE49-F238E27FC236}">
                <a16:creationId xmlns:a16="http://schemas.microsoft.com/office/drawing/2014/main" id="{5C8DDE0A-1354-4DEA-9BFF-A5FB12EE9CAA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695700" y="30099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56" name="Text Box 4">
            <a:extLst>
              <a:ext uri="{FF2B5EF4-FFF2-40B4-BE49-F238E27FC236}">
                <a16:creationId xmlns:a16="http://schemas.microsoft.com/office/drawing/2014/main" id="{AC5A61DB-1494-4A91-9984-245A50C71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3814763"/>
            <a:ext cx="1398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Australia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57" name="Oval 21">
            <a:extLst>
              <a:ext uri="{FF2B5EF4-FFF2-40B4-BE49-F238E27FC236}">
                <a16:creationId xmlns:a16="http://schemas.microsoft.com/office/drawing/2014/main" id="{EDD485A1-EB60-49ED-BA5F-AB9427AAC5BC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025900" y="38227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58" name="Oval 22">
            <a:extLst>
              <a:ext uri="{FF2B5EF4-FFF2-40B4-BE49-F238E27FC236}">
                <a16:creationId xmlns:a16="http://schemas.microsoft.com/office/drawing/2014/main" id="{6FEF7F65-EB18-46D1-8655-4D25626E27F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492500" y="34417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59" name="Text Box 4">
            <a:extLst>
              <a:ext uri="{FF2B5EF4-FFF2-40B4-BE49-F238E27FC236}">
                <a16:creationId xmlns:a16="http://schemas.microsoft.com/office/drawing/2014/main" id="{0DDB5CA9-59B4-4DF8-ACA5-6552A8984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3090863"/>
            <a:ext cx="1563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N Zealand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60" name="Text Box 4">
            <a:extLst>
              <a:ext uri="{FF2B5EF4-FFF2-40B4-BE49-F238E27FC236}">
                <a16:creationId xmlns:a16="http://schemas.microsoft.com/office/drawing/2014/main" id="{7F11F124-8E10-4C2C-85F4-20A8F737E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072063"/>
            <a:ext cx="1449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s-ES_tradnl" altLang="es-ES_tradnl" sz="2000" b="1">
                <a:solidFill>
                  <a:srgbClr val="FF3300"/>
                </a:solidFill>
                <a:latin typeface="Tahoma" panose="020B0604030504040204" pitchFamily="34" charset="0"/>
              </a:rPr>
              <a:t>L America</a:t>
            </a:r>
            <a:endParaRPr lang="en-US" altLang="es-ES_tradnl" sz="2000" b="1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4361" name="Oval 25">
            <a:extLst>
              <a:ext uri="{FF2B5EF4-FFF2-40B4-BE49-F238E27FC236}">
                <a16:creationId xmlns:a16="http://schemas.microsoft.com/office/drawing/2014/main" id="{1BC0BB53-5E48-4DE4-8888-19DA8FE9C77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676400" y="4813300"/>
            <a:ext cx="114300" cy="50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D2D8A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NZ" altLang="en-US"/>
          </a:p>
        </p:txBody>
      </p:sp>
      <p:sp>
        <p:nvSpPr>
          <p:cNvPr id="14362" name="Rectangle 6">
            <a:extLst>
              <a:ext uri="{FF2B5EF4-FFF2-40B4-BE49-F238E27FC236}">
                <a16:creationId xmlns:a16="http://schemas.microsoft.com/office/drawing/2014/main" id="{DE0114BB-2EDD-4A8D-8D23-1FD930209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025" y="2062163"/>
            <a:ext cx="1895475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Aft>
                <a:spcPct val="50000"/>
              </a:spcAft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C3300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rgbClr val="00008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R Frutiger Roman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Also at global level, use of aggregates in tonnes/capita is linked to GDP €/capita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Blip>
                <a:blip r:embed="rId3"/>
              </a:buBlip>
            </a:pPr>
            <a:r>
              <a:rPr lang="en-GB" altLang="ja-JP" sz="2000">
                <a:solidFill>
                  <a:srgbClr val="2D2D8A"/>
                </a:solidFill>
                <a:latin typeface="Tahoma" panose="020B0604030504040204" pitchFamily="34" charset="0"/>
              </a:rPr>
              <a:t>China is the exception – hope it continues so!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eer Presentation 2002">
  <a:themeElements>
    <a:clrScheme name="">
      <a:dk1>
        <a:srgbClr val="003366"/>
      </a:dk1>
      <a:lt1>
        <a:srgbClr val="FFFFFF"/>
      </a:lt1>
      <a:dk2>
        <a:srgbClr val="FFFFFF"/>
      </a:dk2>
      <a:lt2>
        <a:srgbClr val="808080"/>
      </a:lt2>
      <a:accent1>
        <a:srgbClr val="3399FF"/>
      </a:accent1>
      <a:accent2>
        <a:srgbClr val="3333CC"/>
      </a:accent2>
      <a:accent3>
        <a:srgbClr val="FFFFFF"/>
      </a:accent3>
      <a:accent4>
        <a:srgbClr val="002A56"/>
      </a:accent4>
      <a:accent5>
        <a:srgbClr val="ADCAFF"/>
      </a:accent5>
      <a:accent6>
        <a:srgbClr val="2D2DB9"/>
      </a:accent6>
      <a:hlink>
        <a:srgbClr val="FF6600"/>
      </a:hlink>
      <a:folHlink>
        <a:srgbClr val="33CC33"/>
      </a:folHlink>
    </a:clrScheme>
    <a:fontScheme name="Peer Presentation 200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Frutiger Bold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Frutiger Bold" charset="0"/>
          </a:defRPr>
        </a:defPPr>
      </a:lstStyle>
    </a:lnDef>
  </a:objectDefaults>
  <a:extraClrSchemeLst>
    <a:extraClrScheme>
      <a:clrScheme name="Peer Presentation 200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er Presentation 200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er Presentation 200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er Presentation 200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er Presentation 200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er Presentation 200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er Presentation 200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B60749CDD1324699575B83BB3864F8" ma:contentTypeVersion="10" ma:contentTypeDescription="Create a new document." ma:contentTypeScope="" ma:versionID="d4e8a50058899561e63ae938a0db3d09">
  <xsd:schema xmlns:xsd="http://www.w3.org/2001/XMLSchema" xmlns:xs="http://www.w3.org/2001/XMLSchema" xmlns:p="http://schemas.microsoft.com/office/2006/metadata/properties" xmlns:ns2="9b9651ff-6e75-4147-8071-318815fcd4a5" xmlns:ns3="914d7ee5-d504-4bff-a09c-cd2b9911ef33" targetNamespace="http://schemas.microsoft.com/office/2006/metadata/properties" ma:root="true" ma:fieldsID="5d315fffff9cf0f756bb9eb9a54eb3bd" ns2:_="" ns3:_="">
    <xsd:import namespace="9b9651ff-6e75-4147-8071-318815fcd4a5"/>
    <xsd:import namespace="914d7ee5-d504-4bff-a09c-cd2b9911ef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9651ff-6e75-4147-8071-318815fcd4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4d7ee5-d504-4bff-a09c-cd2b9911ef3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B37D6B-48E3-44B4-89A6-44983BE8E5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9651ff-6e75-4147-8071-318815fcd4a5"/>
    <ds:schemaRef ds:uri="914d7ee5-d504-4bff-a09c-cd2b9911ef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76FD66B-F97B-49F0-84C6-2271DD2E89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H:\BHeneghan\Safety report 2002\BP Presentation\Peer Presentation 2002.pot</Template>
  <TotalTime>2600</TotalTime>
  <Words>1762</Words>
  <Application>Microsoft Office PowerPoint</Application>
  <PresentationFormat>Letter Paper (8.5x11 in)</PresentationFormat>
  <Paragraphs>396</Paragraphs>
  <Slides>33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Tahoma</vt:lpstr>
      <vt:lpstr>ＭＳ Ｐゴシック</vt:lpstr>
      <vt:lpstr>Arial</vt:lpstr>
      <vt:lpstr>Wingdings</vt:lpstr>
      <vt:lpstr>R Frutiger Roman</vt:lpstr>
      <vt:lpstr>Times</vt:lpstr>
      <vt:lpstr>Times New Roman</vt:lpstr>
      <vt:lpstr>B Frutiger Bold</vt:lpstr>
      <vt:lpstr>ＭＳ 明朝</vt:lpstr>
      <vt:lpstr>Peer Presentation 2002</vt:lpstr>
      <vt:lpstr>Microsoft Office Excel Chart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Mikaela Marsh</cp:lastModifiedBy>
  <cp:revision>87</cp:revision>
  <cp:lastPrinted>2002-09-21T00:39:07Z</cp:lastPrinted>
  <dcterms:created xsi:type="dcterms:W3CDTF">2017-09-13T00:22:25Z</dcterms:created>
  <dcterms:modified xsi:type="dcterms:W3CDTF">2019-10-08T02:58:06Z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Operation">
    <vt:lpwstr>SavedAs</vt:lpwstr>
  </property>
  <property fmtid="{D5CDD505-2E9C-101B-9397-08002B2CF9AE}" pid="3" name="ContentTypeId">
    <vt:lpwstr>0x010100C7B60749CDD1324699575B83BB3864F8</vt:lpwstr>
  </property>
</Properties>
</file>